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handoutMasterIdLst>
    <p:handoutMasterId r:id="rId10"/>
  </p:handoutMasterIdLst>
  <p:sldIdLst>
    <p:sldId id="256" r:id="rId2"/>
    <p:sldId id="260" r:id="rId3"/>
    <p:sldId id="259" r:id="rId4"/>
    <p:sldId id="261" r:id="rId5"/>
    <p:sldId id="264" r:id="rId6"/>
    <p:sldId id="263" r:id="rId7"/>
    <p:sldId id="262" r:id="rId8"/>
  </p:sldIdLst>
  <p:sldSz cx="7561263" cy="106934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p15:clr>
            <a:srgbClr val="A4A3A4"/>
          </p15:clr>
        </p15:guide>
        <p15:guide id="2" pos="238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x DELHAL" initials="AD" lastIdx="11" clrIdx="0">
    <p:extLst>
      <p:ext uri="{19B8F6BF-5375-455C-9EA6-DF929625EA0E}">
        <p15:presenceInfo xmlns:p15="http://schemas.microsoft.com/office/powerpoint/2012/main" userId="Alix DELH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549B"/>
    <a:srgbClr val="F9764C"/>
    <a:srgbClr val="F8B79A"/>
    <a:srgbClr val="E5CDE5"/>
    <a:srgbClr val="FFF3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9" d="100"/>
          <a:sy n="39" d="100"/>
        </p:scale>
        <p:origin x="1780" y="36"/>
      </p:cViewPr>
      <p:guideLst>
        <p:guide orient="horz" pos="3368"/>
        <p:guide pos="2382"/>
      </p:guideLst>
    </p:cSldViewPr>
  </p:slideViewPr>
  <p:notesTextViewPr>
    <p:cViewPr>
      <p:scale>
        <a:sx n="100" d="100"/>
        <a:sy n="100" d="100"/>
      </p:scale>
      <p:origin x="0" y="0"/>
    </p:cViewPr>
  </p:notesTextViewPr>
  <p:notesViewPr>
    <p:cSldViewPr>
      <p:cViewPr varScale="1">
        <p:scale>
          <a:sx n="49" d="100"/>
          <a:sy n="49" d="100"/>
        </p:scale>
        <p:origin x="218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91B8A0-DAA2-4E74-84E2-2DBB0B54F0EC}" type="datetimeFigureOut">
              <a:rPr lang="fr-FR" smtClean="0"/>
              <a:t>03/02/2023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788806-0C79-47C0-A1A2-4D564DA900F4}" type="slidenum">
              <a:rPr lang="fr-FR" smtClean="0"/>
              <a:t>‹N°›</a:t>
            </a:fld>
            <a:endParaRPr lang="fr-FR"/>
          </a:p>
        </p:txBody>
      </p:sp>
    </p:spTree>
    <p:extLst>
      <p:ext uri="{BB962C8B-B14F-4D97-AF65-F5344CB8AC3E}">
        <p14:creationId xmlns:p14="http://schemas.microsoft.com/office/powerpoint/2010/main" val="250208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57B5A-AADC-4D1F-A081-E27996C1D35A}" type="datetimeFigureOut">
              <a:rPr lang="fr-FR" smtClean="0"/>
              <a:t>03/02/2023</a:t>
            </a:fld>
            <a:endParaRPr lang="fr-FR"/>
          </a:p>
        </p:txBody>
      </p:sp>
      <p:sp>
        <p:nvSpPr>
          <p:cNvPr id="4" name="Espace réservé de l'image des diapositives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BDA509-44F4-4CED-BE88-FFF1E74D0005}" type="slidenum">
              <a:rPr lang="fr-FR" smtClean="0"/>
              <a:t>‹N°›</a:t>
            </a:fld>
            <a:endParaRPr lang="fr-FR"/>
          </a:p>
        </p:txBody>
      </p:sp>
    </p:spTree>
    <p:extLst>
      <p:ext uri="{BB962C8B-B14F-4D97-AF65-F5344CB8AC3E}">
        <p14:creationId xmlns:p14="http://schemas.microsoft.com/office/powerpoint/2010/main" val="853339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3" name="ZoneTexte 12"/>
          <p:cNvSpPr txBox="1"/>
          <p:nvPr userDrawn="1"/>
        </p:nvSpPr>
        <p:spPr>
          <a:xfrm>
            <a:off x="1558469" y="442585"/>
            <a:ext cx="5636689" cy="646331"/>
          </a:xfrm>
          <a:prstGeom prst="rect">
            <a:avLst/>
          </a:prstGeom>
          <a:noFill/>
        </p:spPr>
        <p:txBody>
          <a:bodyPr wrap="square" rtlCol="0">
            <a:spAutoFit/>
          </a:bodyPr>
          <a:lstStyle/>
          <a:p>
            <a:r>
              <a:rPr lang="fr-FR" sz="3600" dirty="0" smtClean="0">
                <a:latin typeface="Corbel bold" panose="020B0703020204020204" pitchFamily="34" charset="0"/>
              </a:rPr>
              <a:t>Fiche bilan </a:t>
            </a:r>
            <a:r>
              <a:rPr lang="fr-FR" sz="1800" dirty="0" smtClean="0">
                <a:latin typeface="Corbel bold" panose="020B0703020204020204" pitchFamily="34" charset="0"/>
              </a:rPr>
              <a:t>en Bourgogne-Franche-Comté</a:t>
            </a:r>
            <a:endParaRPr lang="fr-FR" sz="1800" dirty="0">
              <a:latin typeface="Corbel bold" panose="020B0703020204020204" pitchFamily="34" charset="0"/>
            </a:endParaRP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71" y="152295"/>
            <a:ext cx="1530099" cy="1597155"/>
          </a:xfrm>
          <a:prstGeom prst="rect">
            <a:avLst/>
          </a:prstGeom>
        </p:spPr>
      </p:pic>
      <p:pic>
        <p:nvPicPr>
          <p:cNvPr id="40" name="Picture 2" descr="R:\DATA_PRIV\DATA_DEPHY\2013\02_PILOTAGE_PROJET\07_TRANSFERT_30000\07_Boite à outils\GT fiches valorisation\Trames fiches 30 000\Fiches groupe\GCPE\Extractions_gcpe\header_gcpe.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44265" b="48258"/>
          <a:stretch/>
        </p:blipFill>
        <p:spPr bwMode="auto">
          <a:xfrm>
            <a:off x="332417" y="1674292"/>
            <a:ext cx="6884988" cy="216024"/>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469" y="945431"/>
            <a:ext cx="2685293" cy="725425"/>
          </a:xfrm>
          <a:prstGeom prst="rect">
            <a:avLst/>
          </a:prstGeom>
        </p:spPr>
      </p:pic>
      <p:sp>
        <p:nvSpPr>
          <p:cNvPr id="37" name="ZoneTexte 36"/>
          <p:cNvSpPr txBox="1"/>
          <p:nvPr userDrawn="1"/>
        </p:nvSpPr>
        <p:spPr>
          <a:xfrm>
            <a:off x="4282377" y="1053782"/>
            <a:ext cx="2912781" cy="646331"/>
          </a:xfrm>
          <a:prstGeom prst="rect">
            <a:avLst/>
          </a:prstGeom>
          <a:noFill/>
        </p:spPr>
        <p:txBody>
          <a:bodyPr wrap="square" rtlCol="0">
            <a:spAutoFit/>
          </a:bodyPr>
          <a:lstStyle/>
          <a:p>
            <a:r>
              <a:rPr lang="fr-FR" sz="1200" b="1" i="1" dirty="0" smtClean="0">
                <a:solidFill>
                  <a:srgbClr val="F9764C"/>
                </a:solidFill>
                <a:latin typeface="Corbel bold" panose="020B0703020204020204" pitchFamily="34" charset="0"/>
              </a:rPr>
              <a:t>Vers des systèmes </a:t>
            </a:r>
            <a:r>
              <a:rPr lang="fr-FR" sz="1200" b="1" i="1" dirty="0" err="1" smtClean="0">
                <a:solidFill>
                  <a:srgbClr val="F9764C"/>
                </a:solidFill>
                <a:latin typeface="Corbel bold" panose="020B0703020204020204" pitchFamily="34" charset="0"/>
              </a:rPr>
              <a:t>agroécologiques</a:t>
            </a:r>
            <a:r>
              <a:rPr lang="fr-FR" sz="1200" b="1" i="1" baseline="0" dirty="0" smtClean="0">
                <a:solidFill>
                  <a:srgbClr val="F9764C"/>
                </a:solidFill>
                <a:latin typeface="Corbel bold" panose="020B0703020204020204" pitchFamily="34" charset="0"/>
              </a:rPr>
              <a:t> </a:t>
            </a:r>
          </a:p>
          <a:p>
            <a:r>
              <a:rPr lang="fr-FR" sz="1200" b="1" i="1" baseline="0" dirty="0" smtClean="0">
                <a:solidFill>
                  <a:srgbClr val="F9764C"/>
                </a:solidFill>
                <a:latin typeface="Corbel bold" panose="020B0703020204020204" pitchFamily="34" charset="0"/>
              </a:rPr>
              <a:t>à bas niveau de produits phytopharmaceutiques</a:t>
            </a:r>
            <a:endParaRPr lang="fr-FR" sz="1200" b="1" i="1" dirty="0">
              <a:solidFill>
                <a:srgbClr val="F9764C"/>
              </a:solidFill>
              <a:latin typeface="Corbel bold" panose="020B0703020204020204"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6" name="ZoneTexte 25"/>
          <p:cNvSpPr txBox="1"/>
          <p:nvPr userDrawn="1"/>
        </p:nvSpPr>
        <p:spPr>
          <a:xfrm>
            <a:off x="1558469" y="442585"/>
            <a:ext cx="5636689" cy="646331"/>
          </a:xfrm>
          <a:prstGeom prst="rect">
            <a:avLst/>
          </a:prstGeom>
          <a:noFill/>
        </p:spPr>
        <p:txBody>
          <a:bodyPr wrap="square" rtlCol="0">
            <a:spAutoFit/>
          </a:bodyPr>
          <a:lstStyle/>
          <a:p>
            <a:r>
              <a:rPr lang="fr-FR" sz="3600" dirty="0" smtClean="0">
                <a:latin typeface="Corbel bold" panose="020B0703020204020204" pitchFamily="34" charset="0"/>
              </a:rPr>
              <a:t>Fiche bilan </a:t>
            </a:r>
            <a:r>
              <a:rPr lang="fr-FR" sz="1800" dirty="0" smtClean="0">
                <a:latin typeface="Corbel bold" panose="020B0703020204020204" pitchFamily="34" charset="0"/>
              </a:rPr>
              <a:t>en Bourgogne-Franche-Comté </a:t>
            </a:r>
            <a:endParaRPr lang="fr-FR" sz="1800" dirty="0">
              <a:latin typeface="Corbel bold" panose="020B0703020204020204" pitchFamily="34" charset="0"/>
            </a:endParaRPr>
          </a:p>
        </p:txBody>
      </p:sp>
      <p:pic>
        <p:nvPicPr>
          <p:cNvPr id="27" name="Imag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71" y="152295"/>
            <a:ext cx="1530099" cy="1597155"/>
          </a:xfrm>
          <a:prstGeom prst="rect">
            <a:avLst/>
          </a:prstGeom>
        </p:spPr>
      </p:pic>
      <p:pic>
        <p:nvPicPr>
          <p:cNvPr id="28" name="Picture 2" descr="R:\DATA_PRIV\DATA_DEPHY\2013\02_PILOTAGE_PROJET\07_TRANSFERT_30000\07_Boite à outils\GT fiches valorisation\Trames fiches 30 000\Fiches groupe\GCPE\Extractions_gcpe\header_gcpe.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44265" b="48258"/>
          <a:stretch/>
        </p:blipFill>
        <p:spPr bwMode="auto">
          <a:xfrm>
            <a:off x="332417" y="1674292"/>
            <a:ext cx="6884988" cy="216024"/>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469" y="945431"/>
            <a:ext cx="2685293" cy="725425"/>
          </a:xfrm>
          <a:prstGeom prst="rect">
            <a:avLst/>
          </a:prstGeom>
        </p:spPr>
      </p:pic>
      <p:sp>
        <p:nvSpPr>
          <p:cNvPr id="30" name="ZoneTexte 29"/>
          <p:cNvSpPr txBox="1"/>
          <p:nvPr userDrawn="1"/>
        </p:nvSpPr>
        <p:spPr>
          <a:xfrm>
            <a:off x="4282377" y="1053782"/>
            <a:ext cx="2912781" cy="646331"/>
          </a:xfrm>
          <a:prstGeom prst="rect">
            <a:avLst/>
          </a:prstGeom>
          <a:noFill/>
        </p:spPr>
        <p:txBody>
          <a:bodyPr wrap="square" rtlCol="0">
            <a:spAutoFit/>
          </a:bodyPr>
          <a:lstStyle/>
          <a:p>
            <a:r>
              <a:rPr lang="fr-FR" sz="1200" b="1" i="1" dirty="0" smtClean="0">
                <a:solidFill>
                  <a:srgbClr val="F9764C"/>
                </a:solidFill>
                <a:latin typeface="Corbel bold" panose="020B0703020204020204" pitchFamily="34" charset="0"/>
              </a:rPr>
              <a:t>Vers des systèmes </a:t>
            </a:r>
            <a:r>
              <a:rPr lang="fr-FR" sz="1200" b="1" i="1" dirty="0" err="1" smtClean="0">
                <a:solidFill>
                  <a:srgbClr val="F9764C"/>
                </a:solidFill>
                <a:latin typeface="Corbel bold" panose="020B0703020204020204" pitchFamily="34" charset="0"/>
              </a:rPr>
              <a:t>agroécologiques</a:t>
            </a:r>
            <a:r>
              <a:rPr lang="fr-FR" sz="1200" b="1" i="1" baseline="0" dirty="0" smtClean="0">
                <a:solidFill>
                  <a:srgbClr val="F9764C"/>
                </a:solidFill>
                <a:latin typeface="Corbel bold" panose="020B0703020204020204" pitchFamily="34" charset="0"/>
              </a:rPr>
              <a:t> </a:t>
            </a:r>
          </a:p>
          <a:p>
            <a:r>
              <a:rPr lang="fr-FR" sz="1200" b="1" i="1" baseline="0" dirty="0" smtClean="0">
                <a:solidFill>
                  <a:srgbClr val="F9764C"/>
                </a:solidFill>
                <a:latin typeface="Corbel bold" panose="020B0703020204020204" pitchFamily="34" charset="0"/>
              </a:rPr>
              <a:t>à bas niveau de produits phytopharmaceutiques</a:t>
            </a:r>
            <a:endParaRPr lang="fr-FR" sz="1200" b="1" i="1" dirty="0">
              <a:solidFill>
                <a:srgbClr val="F9764C"/>
              </a:solidFill>
              <a:latin typeface="Corbel bold" panose="020B0703020204020204" pitchFamily="34" charset="0"/>
            </a:endParaRPr>
          </a:p>
        </p:txBody>
      </p:sp>
    </p:spTree>
    <p:extLst>
      <p:ext uri="{BB962C8B-B14F-4D97-AF65-F5344CB8AC3E}">
        <p14:creationId xmlns:p14="http://schemas.microsoft.com/office/powerpoint/2010/main" val="22641430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sp>
        <p:nvSpPr>
          <p:cNvPr id="20" name="ZoneTexte 19"/>
          <p:cNvSpPr txBox="1"/>
          <p:nvPr userDrawn="1"/>
        </p:nvSpPr>
        <p:spPr>
          <a:xfrm>
            <a:off x="1558469" y="442585"/>
            <a:ext cx="5658936" cy="646331"/>
          </a:xfrm>
          <a:prstGeom prst="rect">
            <a:avLst/>
          </a:prstGeom>
          <a:noFill/>
        </p:spPr>
        <p:txBody>
          <a:bodyPr wrap="square" rtlCol="0">
            <a:spAutoFit/>
          </a:bodyPr>
          <a:lstStyle/>
          <a:p>
            <a:r>
              <a:rPr lang="fr-FR" sz="3600" dirty="0" smtClean="0">
                <a:latin typeface="Corbel bold" panose="020B0703020204020204" pitchFamily="34" charset="0"/>
              </a:rPr>
              <a:t>Fiche bilan </a:t>
            </a:r>
            <a:r>
              <a:rPr lang="fr-FR" sz="1800" dirty="0" smtClean="0">
                <a:latin typeface="Corbel bold" panose="020B0703020204020204" pitchFamily="34" charset="0"/>
              </a:rPr>
              <a:t>en Bourgogne-Franche-Comté</a:t>
            </a:r>
            <a:endParaRPr lang="fr-FR" sz="1800" dirty="0">
              <a:latin typeface="Corbel bold" panose="020B0703020204020204" pitchFamily="34" charset="0"/>
            </a:endParaRPr>
          </a:p>
        </p:txBody>
      </p:sp>
      <p:pic>
        <p:nvPicPr>
          <p:cNvPr id="21" name="Imag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71" y="152295"/>
            <a:ext cx="1530099" cy="1597155"/>
          </a:xfrm>
          <a:prstGeom prst="rect">
            <a:avLst/>
          </a:prstGeom>
        </p:spPr>
      </p:pic>
      <p:pic>
        <p:nvPicPr>
          <p:cNvPr id="22" name="Picture 2" descr="R:\DATA_PRIV\DATA_DEPHY\2013\02_PILOTAGE_PROJET\07_TRANSFERT_30000\07_Boite à outils\GT fiches valorisation\Trames fiches 30 000\Fiches groupe\GCPE\Extractions_gcpe\header_gcpe.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44265" b="48258"/>
          <a:stretch/>
        </p:blipFill>
        <p:spPr bwMode="auto">
          <a:xfrm>
            <a:off x="332417" y="1674292"/>
            <a:ext cx="6884988" cy="216024"/>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469" y="945431"/>
            <a:ext cx="2685293" cy="725425"/>
          </a:xfrm>
          <a:prstGeom prst="rect">
            <a:avLst/>
          </a:prstGeom>
        </p:spPr>
      </p:pic>
      <p:sp>
        <p:nvSpPr>
          <p:cNvPr id="25" name="ZoneTexte 24"/>
          <p:cNvSpPr txBox="1"/>
          <p:nvPr userDrawn="1"/>
        </p:nvSpPr>
        <p:spPr>
          <a:xfrm>
            <a:off x="4282377" y="1053782"/>
            <a:ext cx="2912781" cy="646331"/>
          </a:xfrm>
          <a:prstGeom prst="rect">
            <a:avLst/>
          </a:prstGeom>
          <a:noFill/>
        </p:spPr>
        <p:txBody>
          <a:bodyPr wrap="square" rtlCol="0">
            <a:spAutoFit/>
          </a:bodyPr>
          <a:lstStyle/>
          <a:p>
            <a:r>
              <a:rPr lang="fr-FR" sz="1200" b="1" i="1" dirty="0" smtClean="0">
                <a:solidFill>
                  <a:srgbClr val="F9764C"/>
                </a:solidFill>
                <a:latin typeface="Corbel bold" panose="020B0703020204020204" pitchFamily="34" charset="0"/>
              </a:rPr>
              <a:t>Vers des systèmes </a:t>
            </a:r>
            <a:r>
              <a:rPr lang="fr-FR" sz="1200" b="1" i="1" dirty="0" err="1" smtClean="0">
                <a:solidFill>
                  <a:srgbClr val="F9764C"/>
                </a:solidFill>
                <a:latin typeface="Corbel bold" panose="020B0703020204020204" pitchFamily="34" charset="0"/>
              </a:rPr>
              <a:t>agroécologiques</a:t>
            </a:r>
            <a:r>
              <a:rPr lang="fr-FR" sz="1200" b="1" i="1" baseline="0" dirty="0" smtClean="0">
                <a:solidFill>
                  <a:srgbClr val="F9764C"/>
                </a:solidFill>
                <a:latin typeface="Corbel bold" panose="020B0703020204020204" pitchFamily="34" charset="0"/>
              </a:rPr>
              <a:t> </a:t>
            </a:r>
          </a:p>
          <a:p>
            <a:r>
              <a:rPr lang="fr-FR" sz="1200" b="1" i="1" baseline="0" dirty="0" smtClean="0">
                <a:solidFill>
                  <a:srgbClr val="F9764C"/>
                </a:solidFill>
                <a:latin typeface="Corbel bold" panose="020B0703020204020204" pitchFamily="34" charset="0"/>
              </a:rPr>
              <a:t>à bas niveau de produits phytopharmaceutiques</a:t>
            </a:r>
            <a:endParaRPr lang="fr-FR" sz="1200" b="1" i="1" dirty="0">
              <a:solidFill>
                <a:srgbClr val="F9764C"/>
              </a:solidFill>
              <a:latin typeface="Corbel bold" panose="020B0703020204020204" pitchFamily="34" charset="0"/>
            </a:endParaRPr>
          </a:p>
        </p:txBody>
      </p:sp>
    </p:spTree>
    <p:extLst>
      <p:ext uri="{BB962C8B-B14F-4D97-AF65-F5344CB8AC3E}">
        <p14:creationId xmlns:p14="http://schemas.microsoft.com/office/powerpoint/2010/main" val="18972419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9" name="ZoneTexte 38"/>
          <p:cNvSpPr txBox="1"/>
          <p:nvPr userDrawn="1"/>
        </p:nvSpPr>
        <p:spPr>
          <a:xfrm>
            <a:off x="1558469" y="442585"/>
            <a:ext cx="5658936" cy="646331"/>
          </a:xfrm>
          <a:prstGeom prst="rect">
            <a:avLst/>
          </a:prstGeom>
          <a:noFill/>
        </p:spPr>
        <p:txBody>
          <a:bodyPr wrap="square" rtlCol="0">
            <a:spAutoFit/>
          </a:bodyPr>
          <a:lstStyle/>
          <a:p>
            <a:r>
              <a:rPr lang="fr-FR" sz="3600" dirty="0" smtClean="0">
                <a:latin typeface="Corbel bold" panose="020B0703020204020204" pitchFamily="34" charset="0"/>
              </a:rPr>
              <a:t>Fiche bilan </a:t>
            </a:r>
            <a:r>
              <a:rPr lang="fr-FR" sz="1800" dirty="0" smtClean="0">
                <a:latin typeface="Corbel bold" panose="020B0703020204020204" pitchFamily="34" charset="0"/>
              </a:rPr>
              <a:t>en Bourgogne-Franche-Comté</a:t>
            </a:r>
            <a:endParaRPr lang="fr-FR" sz="1800" dirty="0">
              <a:latin typeface="Corbel bold" panose="020B0703020204020204" pitchFamily="34" charset="0"/>
            </a:endParaRPr>
          </a:p>
        </p:txBody>
      </p:sp>
      <p:pic>
        <p:nvPicPr>
          <p:cNvPr id="40" name="Image 3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71" y="152295"/>
            <a:ext cx="1530099" cy="1597155"/>
          </a:xfrm>
          <a:prstGeom prst="rect">
            <a:avLst/>
          </a:prstGeom>
        </p:spPr>
      </p:pic>
      <p:pic>
        <p:nvPicPr>
          <p:cNvPr id="41" name="Picture 2" descr="R:\DATA_PRIV\DATA_DEPHY\2013\02_PILOTAGE_PROJET\07_TRANSFERT_30000\07_Boite à outils\GT fiches valorisation\Trames fiches 30 000\Fiches groupe\GCPE\Extractions_gcpe\header_gcpe.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44265" b="48258"/>
          <a:stretch/>
        </p:blipFill>
        <p:spPr bwMode="auto">
          <a:xfrm>
            <a:off x="332417" y="1674292"/>
            <a:ext cx="6884988" cy="216024"/>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 4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469" y="945431"/>
            <a:ext cx="2685293" cy="725425"/>
          </a:xfrm>
          <a:prstGeom prst="rect">
            <a:avLst/>
          </a:prstGeom>
        </p:spPr>
      </p:pic>
      <p:sp>
        <p:nvSpPr>
          <p:cNvPr id="43" name="ZoneTexte 42"/>
          <p:cNvSpPr txBox="1"/>
          <p:nvPr userDrawn="1"/>
        </p:nvSpPr>
        <p:spPr>
          <a:xfrm>
            <a:off x="4282377" y="1053782"/>
            <a:ext cx="2912781" cy="646331"/>
          </a:xfrm>
          <a:prstGeom prst="rect">
            <a:avLst/>
          </a:prstGeom>
          <a:noFill/>
        </p:spPr>
        <p:txBody>
          <a:bodyPr wrap="square" rtlCol="0">
            <a:spAutoFit/>
          </a:bodyPr>
          <a:lstStyle/>
          <a:p>
            <a:r>
              <a:rPr lang="fr-FR" sz="1200" b="1" i="1" dirty="0" smtClean="0">
                <a:solidFill>
                  <a:srgbClr val="F9764C"/>
                </a:solidFill>
                <a:latin typeface="Corbel bold" panose="020B0703020204020204" pitchFamily="34" charset="0"/>
              </a:rPr>
              <a:t>Vers des systèmes </a:t>
            </a:r>
            <a:r>
              <a:rPr lang="fr-FR" sz="1200" b="1" i="1" dirty="0" err="1" smtClean="0">
                <a:solidFill>
                  <a:srgbClr val="F9764C"/>
                </a:solidFill>
                <a:latin typeface="Corbel bold" panose="020B0703020204020204" pitchFamily="34" charset="0"/>
              </a:rPr>
              <a:t>agroécologiques</a:t>
            </a:r>
            <a:r>
              <a:rPr lang="fr-FR" sz="1200" b="1" i="1" baseline="0" dirty="0" smtClean="0">
                <a:solidFill>
                  <a:srgbClr val="F9764C"/>
                </a:solidFill>
                <a:latin typeface="Corbel bold" panose="020B0703020204020204" pitchFamily="34" charset="0"/>
              </a:rPr>
              <a:t> </a:t>
            </a:r>
          </a:p>
          <a:p>
            <a:r>
              <a:rPr lang="fr-FR" sz="1200" b="1" i="1" baseline="0" dirty="0" smtClean="0">
                <a:solidFill>
                  <a:srgbClr val="F9764C"/>
                </a:solidFill>
                <a:latin typeface="Corbel bold" panose="020B0703020204020204" pitchFamily="34" charset="0"/>
              </a:rPr>
              <a:t>à bas niveau de produits phytopharmaceutiques</a:t>
            </a:r>
            <a:endParaRPr lang="fr-FR" sz="1200" b="1" i="1" dirty="0">
              <a:solidFill>
                <a:srgbClr val="F9764C"/>
              </a:solidFill>
              <a:latin typeface="Corbel bold" panose="020B0703020204020204" pitchFamily="34" charset="0"/>
            </a:endParaRPr>
          </a:p>
        </p:txBody>
      </p:sp>
    </p:spTree>
    <p:extLst>
      <p:ext uri="{BB962C8B-B14F-4D97-AF65-F5344CB8AC3E}">
        <p14:creationId xmlns:p14="http://schemas.microsoft.com/office/powerpoint/2010/main" val="35566676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0" name="ZoneTexte 29"/>
          <p:cNvSpPr txBox="1"/>
          <p:nvPr userDrawn="1"/>
        </p:nvSpPr>
        <p:spPr>
          <a:xfrm>
            <a:off x="1558469" y="442585"/>
            <a:ext cx="5658936" cy="646331"/>
          </a:xfrm>
          <a:prstGeom prst="rect">
            <a:avLst/>
          </a:prstGeom>
          <a:noFill/>
        </p:spPr>
        <p:txBody>
          <a:bodyPr wrap="square" rtlCol="0">
            <a:spAutoFit/>
          </a:bodyPr>
          <a:lstStyle/>
          <a:p>
            <a:r>
              <a:rPr lang="fr-FR" sz="3600" dirty="0" smtClean="0">
                <a:latin typeface="Corbel bold" panose="020B0703020204020204" pitchFamily="34" charset="0"/>
              </a:rPr>
              <a:t>Fiche bilan </a:t>
            </a:r>
            <a:r>
              <a:rPr lang="fr-FR" sz="1800" dirty="0" smtClean="0">
                <a:latin typeface="Corbel bold" panose="020B0703020204020204" pitchFamily="34" charset="0"/>
              </a:rPr>
              <a:t>en Bourgogne-Franche-Comté</a:t>
            </a:r>
            <a:endParaRPr lang="fr-FR" sz="1800" dirty="0">
              <a:latin typeface="Corbel bold" panose="020B0703020204020204" pitchFamily="34" charset="0"/>
            </a:endParaRPr>
          </a:p>
        </p:txBody>
      </p:sp>
      <p:pic>
        <p:nvPicPr>
          <p:cNvPr id="33" name="Imag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71" y="152295"/>
            <a:ext cx="1530099" cy="1597155"/>
          </a:xfrm>
          <a:prstGeom prst="rect">
            <a:avLst/>
          </a:prstGeom>
        </p:spPr>
      </p:pic>
      <p:pic>
        <p:nvPicPr>
          <p:cNvPr id="35" name="Picture 2" descr="R:\DATA_PRIV\DATA_DEPHY\2013\02_PILOTAGE_PROJET\07_TRANSFERT_30000\07_Boite à outils\GT fiches valorisation\Trames fiches 30 000\Fiches groupe\GCPE\Extractions_gcpe\header_gcpe.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44265" b="48258"/>
          <a:stretch/>
        </p:blipFill>
        <p:spPr bwMode="auto">
          <a:xfrm>
            <a:off x="332417" y="1674292"/>
            <a:ext cx="6884988" cy="216024"/>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58469" y="945431"/>
            <a:ext cx="2685293" cy="725425"/>
          </a:xfrm>
          <a:prstGeom prst="rect">
            <a:avLst/>
          </a:prstGeom>
        </p:spPr>
      </p:pic>
      <p:sp>
        <p:nvSpPr>
          <p:cNvPr id="37" name="ZoneTexte 36"/>
          <p:cNvSpPr txBox="1"/>
          <p:nvPr userDrawn="1"/>
        </p:nvSpPr>
        <p:spPr>
          <a:xfrm>
            <a:off x="4282377" y="1053782"/>
            <a:ext cx="2912781" cy="646331"/>
          </a:xfrm>
          <a:prstGeom prst="rect">
            <a:avLst/>
          </a:prstGeom>
          <a:noFill/>
        </p:spPr>
        <p:txBody>
          <a:bodyPr wrap="square" rtlCol="0">
            <a:spAutoFit/>
          </a:bodyPr>
          <a:lstStyle/>
          <a:p>
            <a:r>
              <a:rPr lang="fr-FR" sz="1200" b="1" i="1" dirty="0" smtClean="0">
                <a:solidFill>
                  <a:srgbClr val="F9764C"/>
                </a:solidFill>
                <a:latin typeface="Corbel bold" panose="020B0703020204020204" pitchFamily="34" charset="0"/>
              </a:rPr>
              <a:t>Vers des systèmes </a:t>
            </a:r>
            <a:r>
              <a:rPr lang="fr-FR" sz="1200" b="1" i="1" dirty="0" err="1" smtClean="0">
                <a:solidFill>
                  <a:srgbClr val="F9764C"/>
                </a:solidFill>
                <a:latin typeface="Corbel bold" panose="020B0703020204020204" pitchFamily="34" charset="0"/>
              </a:rPr>
              <a:t>agroécologiques</a:t>
            </a:r>
            <a:r>
              <a:rPr lang="fr-FR" sz="1200" b="1" i="1" baseline="0" dirty="0" smtClean="0">
                <a:solidFill>
                  <a:srgbClr val="F9764C"/>
                </a:solidFill>
                <a:latin typeface="Corbel bold" panose="020B0703020204020204" pitchFamily="34" charset="0"/>
              </a:rPr>
              <a:t> </a:t>
            </a:r>
          </a:p>
          <a:p>
            <a:r>
              <a:rPr lang="fr-FR" sz="1200" b="1" i="1" baseline="0" dirty="0" smtClean="0">
                <a:solidFill>
                  <a:srgbClr val="F9764C"/>
                </a:solidFill>
                <a:latin typeface="Corbel bold" panose="020B0703020204020204" pitchFamily="34" charset="0"/>
              </a:rPr>
              <a:t>à bas niveau de produits phytopharmaceutiques</a:t>
            </a:r>
            <a:endParaRPr lang="fr-FR" sz="1200" b="1" i="1" dirty="0">
              <a:solidFill>
                <a:srgbClr val="F9764C"/>
              </a:solidFill>
              <a:latin typeface="Corbel bold" panose="020B0703020204020204" pitchFamily="34" charset="0"/>
            </a:endParaRPr>
          </a:p>
        </p:txBody>
      </p:sp>
    </p:spTree>
    <p:extLst>
      <p:ext uri="{BB962C8B-B14F-4D97-AF65-F5344CB8AC3E}">
        <p14:creationId xmlns:p14="http://schemas.microsoft.com/office/powerpoint/2010/main" val="26200549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ACA858E-D7BE-47F8-AE31-39A86B977FBE}" type="slidenum">
              <a:rPr lang="fr-FR" smtClean="0"/>
              <a:t>‹N°›</a:t>
            </a:fld>
            <a:endParaRPr lang="fr-FR"/>
          </a:p>
        </p:txBody>
      </p:sp>
    </p:spTree>
    <p:extLst>
      <p:ext uri="{BB962C8B-B14F-4D97-AF65-F5344CB8AC3E}">
        <p14:creationId xmlns:p14="http://schemas.microsoft.com/office/powerpoint/2010/main" val="17544520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78063" y="428232"/>
            <a:ext cx="6805137" cy="1782233"/>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378063" y="2495127"/>
            <a:ext cx="6805137" cy="705715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378063" y="9911198"/>
            <a:ext cx="1764295" cy="5693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a:p>
        </p:txBody>
      </p:sp>
      <p:sp>
        <p:nvSpPr>
          <p:cNvPr id="5" name="Espace réservé du pied de page 4"/>
          <p:cNvSpPr>
            <a:spLocks noGrp="1"/>
          </p:cNvSpPr>
          <p:nvPr>
            <p:ph type="ftr" sz="quarter" idx="3"/>
          </p:nvPr>
        </p:nvSpPr>
        <p:spPr>
          <a:xfrm>
            <a:off x="2583432" y="9911198"/>
            <a:ext cx="2394400" cy="5693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5418905" y="9911198"/>
            <a:ext cx="1764295" cy="5693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3.wdp"/><Relationship Id="rId18" Type="http://schemas.openxmlformats.org/officeDocument/2006/relationships/image" Target="../media/image15.png"/><Relationship Id="rId26" Type="http://schemas.openxmlformats.org/officeDocument/2006/relationships/image" Target="../media/image20.png"/><Relationship Id="rId3" Type="http://schemas.openxmlformats.org/officeDocument/2006/relationships/image" Target="../media/image5.jpeg"/><Relationship Id="rId21" Type="http://schemas.microsoft.com/office/2007/relationships/hdphoto" Target="../media/hdphoto7.wdp"/><Relationship Id="rId7" Type="http://schemas.openxmlformats.org/officeDocument/2006/relationships/image" Target="../media/image9.png"/><Relationship Id="rId12" Type="http://schemas.openxmlformats.org/officeDocument/2006/relationships/image" Target="../media/image12.png"/><Relationship Id="rId17" Type="http://schemas.microsoft.com/office/2007/relationships/hdphoto" Target="../media/hdphoto5.wdp"/><Relationship Id="rId25"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2.wdp"/><Relationship Id="rId24" Type="http://schemas.openxmlformats.org/officeDocument/2006/relationships/image" Target="../media/image18.jpeg"/><Relationship Id="rId5" Type="http://schemas.openxmlformats.org/officeDocument/2006/relationships/image" Target="../media/image7.jpeg"/><Relationship Id="rId15" Type="http://schemas.microsoft.com/office/2007/relationships/hdphoto" Target="../media/hdphoto4.wdp"/><Relationship Id="rId23" Type="http://schemas.microsoft.com/office/2007/relationships/hdphoto" Target="../media/hdphoto8.wdp"/><Relationship Id="rId10" Type="http://schemas.openxmlformats.org/officeDocument/2006/relationships/image" Target="../media/image11.png"/><Relationship Id="rId19" Type="http://schemas.microsoft.com/office/2007/relationships/hdphoto" Target="../media/hdphoto6.wdp"/><Relationship Id="rId4" Type="http://schemas.openxmlformats.org/officeDocument/2006/relationships/image" Target="../media/image6.jpeg"/><Relationship Id="rId9" Type="http://schemas.microsoft.com/office/2007/relationships/hdphoto" Target="../media/hdphoto1.wdp"/><Relationship Id="rId14" Type="http://schemas.openxmlformats.org/officeDocument/2006/relationships/image" Target="../media/image13.png"/><Relationship Id="rId22" Type="http://schemas.openxmlformats.org/officeDocument/2006/relationships/image" Target="../media/image17.png"/><Relationship Id="rId27"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19.png"/><Relationship Id="rId3" Type="http://schemas.openxmlformats.org/officeDocument/2006/relationships/image" Target="../media/image23.png"/><Relationship Id="rId21" Type="http://schemas.microsoft.com/office/2007/relationships/hdphoto" Target="../media/hdphoto9.wdp"/><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18.jpeg"/><Relationship Id="rId25" Type="http://schemas.microsoft.com/office/2007/relationships/hdphoto" Target="../media/hdphoto11.wdp"/><Relationship Id="rId2" Type="http://schemas.openxmlformats.org/officeDocument/2006/relationships/image" Target="../media/image22.png"/><Relationship Id="rId16" Type="http://schemas.openxmlformats.org/officeDocument/2006/relationships/image" Target="../media/image7.jpe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36.png"/><Relationship Id="rId5" Type="http://schemas.openxmlformats.org/officeDocument/2006/relationships/image" Target="../media/image25.png"/><Relationship Id="rId15" Type="http://schemas.openxmlformats.org/officeDocument/2006/relationships/image" Target="../media/image6.jpeg"/><Relationship Id="rId23" Type="http://schemas.microsoft.com/office/2007/relationships/hdphoto" Target="../media/hdphoto10.wdp"/><Relationship Id="rId10" Type="http://schemas.openxmlformats.org/officeDocument/2006/relationships/image" Target="../media/image30.png"/><Relationship Id="rId19"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5.jpeg"/><Relationship Id="rId22"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jpeg"/><Relationship Id="rId18" Type="http://schemas.openxmlformats.org/officeDocument/2006/relationships/image" Target="../media/image41.png"/><Relationship Id="rId3" Type="http://schemas.openxmlformats.org/officeDocument/2006/relationships/image" Target="../media/image38.png"/><Relationship Id="rId7" Type="http://schemas.microsoft.com/office/2007/relationships/hdphoto" Target="../media/hdphoto9.wdp"/><Relationship Id="rId12" Type="http://schemas.openxmlformats.org/officeDocument/2006/relationships/image" Target="../media/image23.png"/><Relationship Id="rId17" Type="http://schemas.openxmlformats.org/officeDocument/2006/relationships/image" Target="../media/image19.png"/><Relationship Id="rId2" Type="http://schemas.openxmlformats.org/officeDocument/2006/relationships/image" Target="../media/image37.png"/><Relationship Id="rId16" Type="http://schemas.openxmlformats.org/officeDocument/2006/relationships/image" Target="../media/image18.jpeg"/><Relationship Id="rId20"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34.png"/><Relationship Id="rId11" Type="http://schemas.microsoft.com/office/2007/relationships/hdphoto" Target="../media/hdphoto11.wdp"/><Relationship Id="rId5" Type="http://schemas.openxmlformats.org/officeDocument/2006/relationships/image" Target="../media/image40.png"/><Relationship Id="rId15" Type="http://schemas.openxmlformats.org/officeDocument/2006/relationships/image" Target="../media/image7.jpeg"/><Relationship Id="rId10" Type="http://schemas.openxmlformats.org/officeDocument/2006/relationships/image" Target="../media/image36.png"/><Relationship Id="rId19"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10.wdp"/><Relationship Id="rId1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3.jpg"/><Relationship Id="rId7" Type="http://schemas.openxmlformats.org/officeDocument/2006/relationships/image" Target="../media/image18.jpeg"/><Relationship Id="rId12"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7.jpeg"/><Relationship Id="rId11" Type="http://schemas.openxmlformats.org/officeDocument/2006/relationships/image" Target="../media/image45.png"/><Relationship Id="rId5" Type="http://schemas.openxmlformats.org/officeDocument/2006/relationships/image" Target="../media/image6.jpeg"/><Relationship Id="rId10" Type="http://schemas.openxmlformats.org/officeDocument/2006/relationships/image" Target="../media/image44.png"/><Relationship Id="rId4" Type="http://schemas.openxmlformats.org/officeDocument/2006/relationships/image" Target="../media/image5.jpe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jpeg"/><Relationship Id="rId3" Type="http://schemas.openxmlformats.org/officeDocument/2006/relationships/image" Target="../media/image46.png"/><Relationship Id="rId7" Type="http://schemas.openxmlformats.org/officeDocument/2006/relationships/image" Target="../media/image39.png"/><Relationship Id="rId12"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18.jpeg"/><Relationship Id="rId5" Type="http://schemas.openxmlformats.org/officeDocument/2006/relationships/image" Target="../media/image23.png"/><Relationship Id="rId15" Type="http://schemas.openxmlformats.org/officeDocument/2006/relationships/image" Target="../media/image21.png"/><Relationship Id="rId10" Type="http://schemas.openxmlformats.org/officeDocument/2006/relationships/image" Target="../media/image7.jpeg"/><Relationship Id="rId4" Type="http://schemas.openxmlformats.org/officeDocument/2006/relationships/image" Target="../media/image47.png"/><Relationship Id="rId9" Type="http://schemas.openxmlformats.org/officeDocument/2006/relationships/image" Target="../media/image48.png"/><Relationship Id="rId1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microsoft.com/office/2007/relationships/hdphoto" Target="../media/hdphoto10.wdp"/><Relationship Id="rId3" Type="http://schemas.openxmlformats.org/officeDocument/2006/relationships/image" Target="../media/image39.png"/><Relationship Id="rId21" Type="http://schemas.openxmlformats.org/officeDocument/2006/relationships/image" Target="../media/image18.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image" Target="../media/image38.png"/><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0.png"/><Relationship Id="rId19" Type="http://schemas.openxmlformats.org/officeDocument/2006/relationships/image" Target="../media/image36.png"/><Relationship Id="rId4" Type="http://schemas.openxmlformats.org/officeDocument/2006/relationships/image" Target="../media/image40.png"/><Relationship Id="rId9" Type="http://schemas.openxmlformats.org/officeDocument/2006/relationships/image" Target="../media/image29.png"/><Relationship Id="rId14" Type="http://schemas.openxmlformats.org/officeDocument/2006/relationships/image" Target="../media/image21.pn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p:cNvPicPr>
            <a:picLocks noChangeAspect="1"/>
          </p:cNvPicPr>
          <p:nvPr/>
        </p:nvPicPr>
        <p:blipFill rotWithShape="1">
          <a:blip r:embed="rId2" cstate="print">
            <a:extLst>
              <a:ext uri="{28A0092B-C50C-407E-A947-70E740481C1C}">
                <a14:useLocalDpi xmlns:a14="http://schemas.microsoft.com/office/drawing/2010/main" val="0"/>
              </a:ext>
            </a:extLst>
          </a:blip>
          <a:srcRect r="22500"/>
          <a:stretch/>
        </p:blipFill>
        <p:spPr>
          <a:xfrm>
            <a:off x="-3458609" y="4626620"/>
            <a:ext cx="6524700" cy="6058105"/>
          </a:xfrm>
          <a:prstGeom prst="rect">
            <a:avLst/>
          </a:prstGeom>
        </p:spPr>
      </p:pic>
      <p:sp>
        <p:nvSpPr>
          <p:cNvPr id="17" name="Espace réservé du texte 16"/>
          <p:cNvSpPr>
            <a:spLocks noGrp="1"/>
          </p:cNvSpPr>
          <p:nvPr>
            <p:ph type="body" sz="quarter" idx="4294967295"/>
          </p:nvPr>
        </p:nvSpPr>
        <p:spPr>
          <a:xfrm>
            <a:off x="232301" y="3494367"/>
            <a:ext cx="7036544" cy="1060245"/>
          </a:xfrm>
        </p:spPr>
        <p:txBody>
          <a:bodyPr>
            <a:noAutofit/>
          </a:bodyPr>
          <a:lstStyle/>
          <a:p>
            <a:pPr marL="0" indent="0">
              <a:buNone/>
            </a:pPr>
            <a:r>
              <a:rPr lang="fr-FR" sz="1200" dirty="0">
                <a:latin typeface="Corbel" panose="020B0503020204020204" pitchFamily="34" charset="0"/>
              </a:rPr>
              <a:t>Résumer l’/les objectif(s) de départ du </a:t>
            </a:r>
            <a:r>
              <a:rPr lang="fr-FR" sz="1200" dirty="0" smtClean="0">
                <a:latin typeface="Corbel" panose="020B0503020204020204" pitchFamily="34" charset="0"/>
              </a:rPr>
              <a:t>groupe  </a:t>
            </a:r>
            <a:endParaRPr lang="fr-FR" sz="1200" dirty="0">
              <a:latin typeface="Corbel" panose="020B0503020204020204" pitchFamily="34" charset="0"/>
            </a:endParaRPr>
          </a:p>
          <a:p>
            <a:pPr marL="0" indent="0">
              <a:buNone/>
            </a:pPr>
            <a:r>
              <a:rPr lang="fr-FR" sz="1200" dirty="0" smtClean="0">
                <a:latin typeface="Corbel" panose="020B0503020204020204" pitchFamily="34" charset="0"/>
              </a:rPr>
              <a:t>Police Corbel </a:t>
            </a:r>
            <a:endParaRPr lang="fr-FR" sz="1200" dirty="0">
              <a:latin typeface="Corbel" panose="020B0503020204020204" pitchFamily="34" charset="0"/>
            </a:endParaRPr>
          </a:p>
        </p:txBody>
      </p:sp>
      <p:sp>
        <p:nvSpPr>
          <p:cNvPr id="18" name="Espace réservé du texte 17"/>
          <p:cNvSpPr>
            <a:spLocks noGrp="1"/>
          </p:cNvSpPr>
          <p:nvPr>
            <p:ph type="body" sz="quarter" idx="4294967295"/>
          </p:nvPr>
        </p:nvSpPr>
        <p:spPr>
          <a:xfrm>
            <a:off x="3192277" y="7618141"/>
            <a:ext cx="4076568" cy="2524213"/>
          </a:xfrm>
        </p:spPr>
        <p:txBody>
          <a:bodyPr>
            <a:normAutofit/>
          </a:bodyPr>
          <a:lstStyle/>
          <a:p>
            <a:pPr marL="0" indent="0">
              <a:buNone/>
            </a:pPr>
            <a:r>
              <a:rPr lang="fr-FR" sz="1050" dirty="0">
                <a:latin typeface="Corbel" panose="020B0503020204020204" pitchFamily="34" charset="0"/>
              </a:rPr>
              <a:t>Renseigner les axes </a:t>
            </a:r>
            <a:r>
              <a:rPr lang="fr-FR" sz="1050" dirty="0" smtClean="0">
                <a:latin typeface="Corbel" panose="020B0503020204020204" pitchFamily="34" charset="0"/>
              </a:rPr>
              <a:t>travaillés.</a:t>
            </a:r>
          </a:p>
          <a:p>
            <a:pPr marL="0" indent="0">
              <a:buNone/>
            </a:pPr>
            <a:r>
              <a:rPr lang="fr-FR" sz="1050" dirty="0" smtClean="0">
                <a:latin typeface="Corbel" panose="020B0503020204020204" pitchFamily="34" charset="0"/>
              </a:rPr>
              <a:t>Vous </a:t>
            </a:r>
            <a:r>
              <a:rPr lang="fr-FR" sz="1050" dirty="0">
                <a:latin typeface="Corbel" panose="020B0503020204020204" pitchFamily="34" charset="0"/>
              </a:rPr>
              <a:t>pouvez vous appuyer sur les leviers renseignés dans l’enquête annuelle.</a:t>
            </a:r>
          </a:p>
          <a:p>
            <a:pPr marL="0" indent="0">
              <a:buNone/>
            </a:pPr>
            <a:r>
              <a:rPr lang="fr-FR" sz="1050" dirty="0" smtClean="0">
                <a:latin typeface="Corbel" panose="020B0503020204020204" pitchFamily="34" charset="0"/>
              </a:rPr>
              <a:t>Police Corbel </a:t>
            </a:r>
            <a:endParaRPr lang="fr-FR" sz="1050" dirty="0">
              <a:latin typeface="Corbel" panose="020B0503020204020204" pitchFamily="34" charset="0"/>
            </a:endParaRPr>
          </a:p>
        </p:txBody>
      </p:sp>
      <p:sp>
        <p:nvSpPr>
          <p:cNvPr id="4" name="Rectangle 3"/>
          <p:cNvSpPr/>
          <p:nvPr/>
        </p:nvSpPr>
        <p:spPr>
          <a:xfrm>
            <a:off x="278465" y="4574273"/>
            <a:ext cx="2331012" cy="17805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Insérer ici une photo illustrant le travail du groupe ou une photo du groupe</a:t>
            </a:r>
          </a:p>
        </p:txBody>
      </p:sp>
      <p:sp>
        <p:nvSpPr>
          <p:cNvPr id="14" name="Rectangle 13"/>
          <p:cNvSpPr/>
          <p:nvPr/>
        </p:nvSpPr>
        <p:spPr>
          <a:xfrm>
            <a:off x="305221" y="6755572"/>
            <a:ext cx="2304256" cy="18002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900" b="1" dirty="0">
                <a:solidFill>
                  <a:schemeClr val="tx1"/>
                </a:solidFill>
              </a:rPr>
              <a:t>Nombre d’exploitations </a:t>
            </a:r>
            <a:r>
              <a:rPr lang="fr-FR" sz="900" b="1" dirty="0" smtClean="0">
                <a:solidFill>
                  <a:schemeClr val="tx1"/>
                </a:solidFill>
              </a:rPr>
              <a:t>:</a:t>
            </a:r>
            <a:endParaRPr lang="fr-FR" sz="900" dirty="0" smtClean="0">
              <a:solidFill>
                <a:schemeClr val="tx1"/>
              </a:solidFill>
            </a:endParaRPr>
          </a:p>
          <a:p>
            <a:endParaRPr lang="fr-FR" sz="900" b="1" dirty="0" smtClean="0">
              <a:solidFill>
                <a:schemeClr val="tx1"/>
              </a:solidFill>
            </a:endParaRPr>
          </a:p>
          <a:p>
            <a:r>
              <a:rPr lang="fr-FR" sz="900" b="1" dirty="0">
                <a:solidFill>
                  <a:schemeClr val="tx1"/>
                </a:solidFill>
              </a:rPr>
              <a:t>Structure </a:t>
            </a:r>
            <a:r>
              <a:rPr lang="fr-FR" sz="900" b="1" dirty="0" smtClean="0">
                <a:solidFill>
                  <a:schemeClr val="tx1"/>
                </a:solidFill>
              </a:rPr>
              <a:t>porteuse  </a:t>
            </a:r>
            <a:r>
              <a:rPr lang="fr-FR" sz="900" b="1" dirty="0">
                <a:solidFill>
                  <a:schemeClr val="tx1"/>
                </a:solidFill>
              </a:rPr>
              <a:t>:</a:t>
            </a:r>
          </a:p>
          <a:p>
            <a:endParaRPr lang="fr-FR" sz="900" b="1" dirty="0">
              <a:solidFill>
                <a:schemeClr val="tx1"/>
              </a:solidFill>
            </a:endParaRPr>
          </a:p>
          <a:p>
            <a:r>
              <a:rPr lang="fr-FR" sz="900" b="1" dirty="0">
                <a:solidFill>
                  <a:schemeClr val="tx1"/>
                </a:solidFill>
              </a:rPr>
              <a:t>Animateur contact :</a:t>
            </a:r>
          </a:p>
          <a:p>
            <a:endParaRPr lang="fr-FR" sz="900" b="1" dirty="0">
              <a:solidFill>
                <a:schemeClr val="tx1"/>
              </a:solidFill>
            </a:endParaRPr>
          </a:p>
          <a:p>
            <a:r>
              <a:rPr lang="fr-FR" sz="900" b="1" dirty="0">
                <a:solidFill>
                  <a:schemeClr val="tx1"/>
                </a:solidFill>
              </a:rPr>
              <a:t>Date de reconnaissance :</a:t>
            </a:r>
          </a:p>
          <a:p>
            <a:endParaRPr lang="fr-FR" sz="900" b="1" dirty="0" smtClean="0">
              <a:solidFill>
                <a:schemeClr val="tx1"/>
              </a:solidFill>
            </a:endParaRPr>
          </a:p>
          <a:p>
            <a:r>
              <a:rPr lang="fr-FR" sz="900" b="1" dirty="0" smtClean="0">
                <a:solidFill>
                  <a:schemeClr val="tx1"/>
                </a:solidFill>
              </a:rPr>
              <a:t>Productions principales : </a:t>
            </a:r>
          </a:p>
          <a:p>
            <a:endParaRPr lang="fr-FR" sz="900" b="1" dirty="0">
              <a:solidFill>
                <a:schemeClr val="tx1"/>
              </a:solidFill>
            </a:endParaRPr>
          </a:p>
          <a:p>
            <a:r>
              <a:rPr lang="fr-FR" sz="900" b="1" dirty="0" smtClean="0">
                <a:solidFill>
                  <a:schemeClr val="tx1"/>
                </a:solidFill>
              </a:rPr>
              <a:t>Partenaires :</a:t>
            </a: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660" y="10228429"/>
            <a:ext cx="966458" cy="380233"/>
          </a:xfrm>
          <a:prstGeom prst="rect">
            <a:avLst/>
          </a:prstGeom>
        </p:spPr>
      </p:pic>
      <p:pic>
        <p:nvPicPr>
          <p:cNvPr id="13" name="Image 12"/>
          <p:cNvPicPr>
            <a:picLocks noChangeAspect="1"/>
          </p:cNvPicPr>
          <p:nvPr/>
        </p:nvPicPr>
        <p:blipFill rotWithShape="1">
          <a:blip r:embed="rId4" cstate="print">
            <a:extLst>
              <a:ext uri="{28A0092B-C50C-407E-A947-70E740481C1C}">
                <a14:useLocalDpi xmlns:a14="http://schemas.microsoft.com/office/drawing/2010/main" val="0"/>
              </a:ext>
            </a:extLst>
          </a:blip>
          <a:srcRect r="36142"/>
          <a:stretch/>
        </p:blipFill>
        <p:spPr>
          <a:xfrm>
            <a:off x="-4381094" y="10238164"/>
            <a:ext cx="758446" cy="365120"/>
          </a:xfrm>
          <a:prstGeom prst="rect">
            <a:avLst/>
          </a:prstGeom>
        </p:spPr>
      </p:pic>
      <p:sp>
        <p:nvSpPr>
          <p:cNvPr id="52" name="Rectangle 51"/>
          <p:cNvSpPr/>
          <p:nvPr/>
        </p:nvSpPr>
        <p:spPr>
          <a:xfrm flipH="1">
            <a:off x="-179808" y="10170821"/>
            <a:ext cx="7741072"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8668" y="10224455"/>
            <a:ext cx="862144" cy="378829"/>
          </a:xfrm>
          <a:prstGeom prst="rect">
            <a:avLst/>
          </a:prstGeom>
        </p:spPr>
      </p:pic>
      <p:sp>
        <p:nvSpPr>
          <p:cNvPr id="22" name="ZoneTexte 21"/>
          <p:cNvSpPr txBox="1"/>
          <p:nvPr/>
        </p:nvSpPr>
        <p:spPr>
          <a:xfrm>
            <a:off x="-2760114" y="10301092"/>
            <a:ext cx="2356432" cy="369332"/>
          </a:xfrm>
          <a:prstGeom prst="rect">
            <a:avLst/>
          </a:prstGeom>
          <a:noFill/>
        </p:spPr>
        <p:txBody>
          <a:bodyPr wrap="square" rtlCol="0">
            <a:spAutoFit/>
          </a:bodyPr>
          <a:lstStyle/>
          <a:p>
            <a:pPr algn="ctr"/>
            <a:r>
              <a:rPr lang="fr-FR" sz="900" b="1" dirty="0" smtClean="0"/>
              <a:t>Mettre le logo de l’agence de l’eau qui finance votre groupe à la place de l’encadré</a:t>
            </a:r>
            <a:endParaRPr lang="fr-FR" sz="900" b="1" dirty="0"/>
          </a:p>
        </p:txBody>
      </p:sp>
      <p:cxnSp>
        <p:nvCxnSpPr>
          <p:cNvPr id="23" name="Connecteur droit avec flèche 22"/>
          <p:cNvCxnSpPr/>
          <p:nvPr/>
        </p:nvCxnSpPr>
        <p:spPr>
          <a:xfrm>
            <a:off x="-519649" y="10458026"/>
            <a:ext cx="323390" cy="7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8162507" y="2432538"/>
            <a:ext cx="2019300" cy="1061829"/>
          </a:xfrm>
          <a:prstGeom prst="rect">
            <a:avLst/>
          </a:prstGeom>
          <a:noFill/>
        </p:spPr>
        <p:txBody>
          <a:bodyPr wrap="square" rtlCol="0">
            <a:spAutoFit/>
          </a:bodyPr>
          <a:lstStyle/>
          <a:p>
            <a:pPr algn="ctr"/>
            <a:r>
              <a:rPr lang="fr-FR" sz="900" dirty="0"/>
              <a:t>Cliquer sur le département où se situent les agris de votre groupe.</a:t>
            </a:r>
          </a:p>
          <a:p>
            <a:pPr algn="ctr"/>
            <a:r>
              <a:rPr lang="fr-FR" sz="900" dirty="0"/>
              <a:t>Une fois celui-ci sélectionné, cliquer sur l’onglet format &gt; couleur  et choisissez la couleur de votre filière.</a:t>
            </a:r>
          </a:p>
          <a:p>
            <a:pPr algn="ctr"/>
            <a:r>
              <a:rPr lang="fr-FR" sz="900" dirty="0"/>
              <a:t>(Réitérer sur un autre département si besoin</a:t>
            </a:r>
            <a:r>
              <a:rPr lang="fr-FR" sz="900" dirty="0" smtClean="0"/>
              <a:t>)</a:t>
            </a:r>
          </a:p>
        </p:txBody>
      </p:sp>
      <p:cxnSp>
        <p:nvCxnSpPr>
          <p:cNvPr id="25" name="Connecteur droit avec flèche 24"/>
          <p:cNvCxnSpPr/>
          <p:nvPr/>
        </p:nvCxnSpPr>
        <p:spPr>
          <a:xfrm flipH="1">
            <a:off x="7794260" y="2955369"/>
            <a:ext cx="4278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127826" y="7782193"/>
            <a:ext cx="1771344" cy="369332"/>
          </a:xfrm>
          <a:prstGeom prst="rect">
            <a:avLst/>
          </a:prstGeom>
          <a:noFill/>
        </p:spPr>
        <p:txBody>
          <a:bodyPr wrap="square" rtlCol="0">
            <a:spAutoFit/>
          </a:bodyPr>
          <a:lstStyle/>
          <a:p>
            <a:pPr algn="ctr"/>
            <a:r>
              <a:rPr lang="fr-FR" sz="900" dirty="0" smtClean="0"/>
              <a:t>Date indiquée sur votre convention avec l’Agence de l’eau</a:t>
            </a:r>
            <a:endParaRPr lang="fr-FR" sz="900" dirty="0"/>
          </a:p>
        </p:txBody>
      </p:sp>
      <p:cxnSp>
        <p:nvCxnSpPr>
          <p:cNvPr id="27" name="Connecteur droit avec flèche 26"/>
          <p:cNvCxnSpPr/>
          <p:nvPr/>
        </p:nvCxnSpPr>
        <p:spPr>
          <a:xfrm>
            <a:off x="-498073" y="7951945"/>
            <a:ext cx="4876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3" descr="R:\DATA_PRIV\DATA_DEPHY\2013\02_PILOTAGE_PROJET\07_TRANSFERT_30000\07_Boite à outils\GT fiches valorisation\Trames fiches 30 000\Fiches groupe\GCPE\Extractions_gcpe\objectifs_gcp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697" y="2863271"/>
            <a:ext cx="2544763" cy="5794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DATA_PRIV\DATA_DEPHY\2013\02_PILOTAGE_PROJET\07_TRANSFERT_30000\07_Boite à outils\GT fiches valorisation\Trames fiches 30 000\Fiches groupe\GCPE\Extractions_gcpe\axes_travail_gcp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861" y="6707593"/>
            <a:ext cx="3495675" cy="563563"/>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Connecteur droit avec flèche 34"/>
          <p:cNvCxnSpPr/>
          <p:nvPr/>
        </p:nvCxnSpPr>
        <p:spPr>
          <a:xfrm>
            <a:off x="-513519" y="7412861"/>
            <a:ext cx="4278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2532819" y="7305576"/>
            <a:ext cx="2019300" cy="369332"/>
          </a:xfrm>
          <a:prstGeom prst="rect">
            <a:avLst/>
          </a:prstGeom>
          <a:noFill/>
        </p:spPr>
        <p:txBody>
          <a:bodyPr wrap="square" rtlCol="0">
            <a:spAutoFit/>
          </a:bodyPr>
          <a:lstStyle/>
          <a:p>
            <a:pPr algn="ctr"/>
            <a:r>
              <a:rPr lang="fr-FR" sz="900" dirty="0" smtClean="0"/>
              <a:t>Ne pas hésiter à intégrer le logo de la structure porteuse</a:t>
            </a:r>
            <a:endParaRPr lang="fr-FR" sz="900" dirty="0"/>
          </a:p>
        </p:txBody>
      </p:sp>
      <p:grpSp>
        <p:nvGrpSpPr>
          <p:cNvPr id="37" name="Groupe 36"/>
          <p:cNvGrpSpPr>
            <a:grpSpLocks noChangeAspect="1"/>
          </p:cNvGrpSpPr>
          <p:nvPr/>
        </p:nvGrpSpPr>
        <p:grpSpPr>
          <a:xfrm>
            <a:off x="5995354" y="2464489"/>
            <a:ext cx="1441993" cy="1308263"/>
            <a:chOff x="8189167" y="1580748"/>
            <a:chExt cx="1862573" cy="1689839"/>
          </a:xfrm>
        </p:grpSpPr>
        <p:sp>
          <p:nvSpPr>
            <p:cNvPr id="38" name="Organigramme : Connecteur 37"/>
            <p:cNvSpPr/>
            <p:nvPr userDrawn="1"/>
          </p:nvSpPr>
          <p:spPr>
            <a:xfrm>
              <a:off x="8245127" y="1580748"/>
              <a:ext cx="1655354" cy="1689839"/>
            </a:xfrm>
            <a:prstGeom prst="flowChartConnector">
              <a:avLst/>
            </a:prstGeom>
            <a:solidFill>
              <a:srgbClr val="F97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Image 38"/>
            <p:cNvPicPr>
              <a:picLocks noChangeAspect="1"/>
            </p:cNvPicPr>
            <p:nvPr userDrawn="1"/>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8716535" y="1890825"/>
              <a:ext cx="645696" cy="745194"/>
            </a:xfrm>
            <a:prstGeom prst="rect">
              <a:avLst/>
            </a:prstGeom>
          </p:spPr>
        </p:pic>
        <p:pic>
          <p:nvPicPr>
            <p:cNvPr id="40" name="Image 39"/>
            <p:cNvPicPr>
              <a:picLocks noChangeAspect="1"/>
            </p:cNvPicPr>
            <p:nvPr userDrawn="1"/>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9220185" y="2347116"/>
              <a:ext cx="473155" cy="703910"/>
            </a:xfrm>
            <a:prstGeom prst="rect">
              <a:avLst/>
            </a:prstGeom>
          </p:spPr>
        </p:pic>
        <p:pic>
          <p:nvPicPr>
            <p:cNvPr id="41" name="Image 40"/>
            <p:cNvPicPr>
              <a:picLocks noChangeAspect="1"/>
            </p:cNvPicPr>
            <p:nvPr userDrawn="1"/>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8190988" y="2175049"/>
              <a:ext cx="619432" cy="611052"/>
            </a:xfrm>
            <a:prstGeom prst="rect">
              <a:avLst/>
            </a:prstGeom>
          </p:spPr>
        </p:pic>
        <p:pic>
          <p:nvPicPr>
            <p:cNvPr id="42" name="Image 41"/>
            <p:cNvPicPr>
              <a:picLocks noChangeAspect="1"/>
            </p:cNvPicPr>
            <p:nvPr userDrawn="1"/>
          </p:nvPicPr>
          <p:blipFill>
            <a:blip r:embed="rId14">
              <a:duotone>
                <a:prstClr val="black"/>
                <a:srgbClr val="FBFBFB">
                  <a:tint val="45000"/>
                  <a:satMod val="400000"/>
                </a:srgbClr>
              </a:duotone>
              <a:extLst>
                <a:ext uri="{BEBA8EAE-BF5A-486C-A8C5-ECC9F3942E4B}">
                  <a14:imgProps xmlns:a14="http://schemas.microsoft.com/office/drawing/2010/main">
                    <a14:imgLayer r:embed="rId15">
                      <a14:imgEffect>
                        <a14:sharpenSoften amount="50000"/>
                      </a14:imgEffect>
                      <a14:imgEffect>
                        <a14:colorTemperature colorTemp="4700"/>
                      </a14:imgEffect>
                    </a14:imgLayer>
                  </a14:imgProps>
                </a:ext>
              </a:extLst>
            </a:blip>
            <a:stretch>
              <a:fillRect/>
            </a:stretch>
          </p:blipFill>
          <p:spPr>
            <a:xfrm>
              <a:off x="8528075" y="2450632"/>
              <a:ext cx="821129" cy="644430"/>
            </a:xfrm>
            <a:prstGeom prst="rect">
              <a:avLst/>
            </a:prstGeom>
          </p:spPr>
        </p:pic>
        <p:pic>
          <p:nvPicPr>
            <p:cNvPr id="43" name="Image 42"/>
            <p:cNvPicPr>
              <a:picLocks noChangeAspect="1"/>
            </p:cNvPicPr>
            <p:nvPr userDrawn="1"/>
          </p:nvPicPr>
          <p:blipFill>
            <a:blip r:embed="rId16">
              <a:extLst>
                <a:ext uri="{BEBA8EAE-BF5A-486C-A8C5-ECC9F3942E4B}">
                  <a14:imgProps xmlns:a14="http://schemas.microsoft.com/office/drawing/2010/main">
                    <a14:imgLayer r:embed="rId17">
                      <a14:imgEffect>
                        <a14:sharpenSoften amount="50000"/>
                      </a14:imgEffect>
                    </a14:imgLayer>
                  </a14:imgProps>
                </a:ext>
              </a:extLst>
            </a:blip>
            <a:stretch>
              <a:fillRect/>
            </a:stretch>
          </p:blipFill>
          <p:spPr>
            <a:xfrm>
              <a:off x="9276747" y="1867573"/>
              <a:ext cx="638888" cy="539023"/>
            </a:xfrm>
            <a:prstGeom prst="rect">
              <a:avLst/>
            </a:prstGeom>
          </p:spPr>
        </p:pic>
        <p:pic>
          <p:nvPicPr>
            <p:cNvPr id="44" name="Image 43"/>
            <p:cNvPicPr>
              <a:picLocks noChangeAspect="1"/>
            </p:cNvPicPr>
            <p:nvPr userDrawn="1"/>
          </p:nvPicPr>
          <p:blipFill>
            <a:blip r:embed="rId18">
              <a:extLst>
                <a:ext uri="{BEBA8EAE-BF5A-486C-A8C5-ECC9F3942E4B}">
                  <a14:imgProps xmlns:a14="http://schemas.microsoft.com/office/drawing/2010/main">
                    <a14:imgLayer r:embed="rId19">
                      <a14:imgEffect>
                        <a14:sharpenSoften amount="50000"/>
                      </a14:imgEffect>
                    </a14:imgLayer>
                  </a14:imgProps>
                </a:ext>
              </a:extLst>
            </a:blip>
            <a:stretch>
              <a:fillRect/>
            </a:stretch>
          </p:blipFill>
          <p:spPr>
            <a:xfrm>
              <a:off x="8189167" y="1670638"/>
              <a:ext cx="677815" cy="704045"/>
            </a:xfrm>
            <a:prstGeom prst="rect">
              <a:avLst/>
            </a:prstGeom>
          </p:spPr>
        </p:pic>
        <p:pic>
          <p:nvPicPr>
            <p:cNvPr id="45" name="Image 44"/>
            <p:cNvPicPr>
              <a:picLocks noChangeAspect="1"/>
            </p:cNvPicPr>
            <p:nvPr userDrawn="1"/>
          </p:nvPicPr>
          <p:blipFill>
            <a:blip r:embed="rId20">
              <a:extLst>
                <a:ext uri="{BEBA8EAE-BF5A-486C-A8C5-ECC9F3942E4B}">
                  <a14:imgProps xmlns:a14="http://schemas.microsoft.com/office/drawing/2010/main">
                    <a14:imgLayer r:embed="rId21">
                      <a14:imgEffect>
                        <a14:sharpenSoften amount="50000"/>
                      </a14:imgEffect>
                    </a14:imgLayer>
                  </a14:imgProps>
                </a:ext>
              </a:extLst>
            </a:blip>
            <a:stretch>
              <a:fillRect/>
            </a:stretch>
          </p:blipFill>
          <p:spPr>
            <a:xfrm>
              <a:off x="9412111" y="2158481"/>
              <a:ext cx="608332" cy="664390"/>
            </a:xfrm>
            <a:prstGeom prst="rect">
              <a:avLst/>
            </a:prstGeom>
          </p:spPr>
        </p:pic>
        <p:pic>
          <p:nvPicPr>
            <p:cNvPr id="46" name="Image 45"/>
            <p:cNvPicPr>
              <a:picLocks noChangeAspect="1"/>
            </p:cNvPicPr>
            <p:nvPr userDrawn="1"/>
          </p:nvPicPr>
          <p:blipFill>
            <a:blip r:embed="rId22">
              <a:extLst>
                <a:ext uri="{BEBA8EAE-BF5A-486C-A8C5-ECC9F3942E4B}">
                  <a14:imgProps xmlns:a14="http://schemas.microsoft.com/office/drawing/2010/main">
                    <a14:imgLayer r:embed="rId23">
                      <a14:imgEffect>
                        <a14:sharpenSoften amount="50000"/>
                      </a14:imgEffect>
                    </a14:imgLayer>
                  </a14:imgProps>
                </a:ext>
              </a:extLst>
            </a:blip>
            <a:stretch>
              <a:fillRect/>
            </a:stretch>
          </p:blipFill>
          <p:spPr>
            <a:xfrm>
              <a:off x="9854032" y="1995434"/>
              <a:ext cx="197708" cy="264310"/>
            </a:xfrm>
            <a:prstGeom prst="rect">
              <a:avLst/>
            </a:prstGeom>
          </p:spPr>
        </p:pic>
      </p:grpSp>
      <p:sp>
        <p:nvSpPr>
          <p:cNvPr id="47" name="Espace réservé du texte 9"/>
          <p:cNvSpPr txBox="1">
            <a:spLocks/>
          </p:cNvSpPr>
          <p:nvPr/>
        </p:nvSpPr>
        <p:spPr>
          <a:xfrm>
            <a:off x="262412" y="1947847"/>
            <a:ext cx="5616624" cy="720080"/>
          </a:xfrm>
          <a:prstGeom prst="rect">
            <a:avLst/>
          </a:prstGeom>
        </p:spPr>
        <p:txBody>
          <a:bodyPr>
            <a:noAutofit/>
          </a:bodyPr>
          <a:lstStyle>
            <a:lvl1pPr marL="0" indent="0" algn="l" defTabSz="914400" rtl="0" eaLnBrk="1" latinLnBrk="0" hangingPunct="1">
              <a:spcBef>
                <a:spcPct val="20000"/>
              </a:spcBef>
              <a:buFont typeface="Arial" pitchFamily="34" charset="0"/>
              <a:buNone/>
              <a:defRPr lang="fr-FR" sz="1800" b="1" i="0" u="none" strike="noStrike" kern="1200" baseline="0" smtClean="0">
                <a:solidFill>
                  <a:schemeClr val="tx1"/>
                </a:solidFill>
                <a:latin typeface="Arial-Black"/>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Black" panose="020B0A04020102020204"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Black" panose="020B0A04020102020204"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Black" panose="020B0A04020102020204"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Black" panose="020B0A04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INTITULE DU PROJET EXEMPLE : GROUPE 30 000 ARGICULTURE DE PRECISION</a:t>
            </a:r>
            <a:endParaRPr lang="fr-FR" dirty="0"/>
          </a:p>
        </p:txBody>
      </p:sp>
      <p:pic>
        <p:nvPicPr>
          <p:cNvPr id="50" name="Image 4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57349" y="10165041"/>
            <a:ext cx="1068534" cy="522164"/>
          </a:xfrm>
          <a:prstGeom prst="rect">
            <a:avLst/>
          </a:prstGeom>
        </p:spPr>
      </p:pic>
      <p:pic>
        <p:nvPicPr>
          <p:cNvPr id="51" name="Image 5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3991" y="10173303"/>
            <a:ext cx="1049414" cy="571930"/>
          </a:xfrm>
          <a:prstGeom prst="rect">
            <a:avLst/>
          </a:prstGeom>
        </p:spPr>
      </p:pic>
      <p:sp>
        <p:nvSpPr>
          <p:cNvPr id="54" name="Rectangle à coins arrondis 53"/>
          <p:cNvSpPr/>
          <p:nvPr/>
        </p:nvSpPr>
        <p:spPr>
          <a:xfrm>
            <a:off x="252239" y="9148066"/>
            <a:ext cx="2330482" cy="958948"/>
          </a:xfrm>
          <a:prstGeom prst="roundRect">
            <a:avLst>
              <a:gd name="adj" fmla="val 115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78465" y="9145586"/>
            <a:ext cx="1399035" cy="484633"/>
          </a:xfrm>
          <a:prstGeom prst="rect">
            <a:avLst/>
          </a:prstGeom>
        </p:spPr>
      </p:pic>
      <p:sp>
        <p:nvSpPr>
          <p:cNvPr id="56" name="ZoneTexte 55"/>
          <p:cNvSpPr txBox="1"/>
          <p:nvPr/>
        </p:nvSpPr>
        <p:spPr>
          <a:xfrm>
            <a:off x="100234" y="9682566"/>
            <a:ext cx="2019300" cy="230832"/>
          </a:xfrm>
          <a:prstGeom prst="rect">
            <a:avLst/>
          </a:prstGeom>
          <a:noFill/>
        </p:spPr>
        <p:txBody>
          <a:bodyPr wrap="square" rtlCol="0">
            <a:spAutoFit/>
          </a:bodyPr>
          <a:lstStyle/>
          <a:p>
            <a:pPr algn="ctr"/>
            <a:r>
              <a:rPr lang="fr-FR" sz="900" dirty="0" smtClean="0"/>
              <a:t>Sites et pages du collectif</a:t>
            </a:r>
            <a:endParaRPr lang="fr-FR" sz="900" dirty="0"/>
          </a:p>
        </p:txBody>
      </p:sp>
      <p:pic>
        <p:nvPicPr>
          <p:cNvPr id="53" name="Image 5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434321" y="10166541"/>
            <a:ext cx="982128" cy="511934"/>
          </a:xfrm>
          <a:prstGeom prst="rect">
            <a:avLst/>
          </a:prstGeom>
        </p:spPr>
      </p:pic>
      <p:sp>
        <p:nvSpPr>
          <p:cNvPr id="55" name="Espace réservé du texte 8"/>
          <p:cNvSpPr txBox="1">
            <a:spLocks/>
          </p:cNvSpPr>
          <p:nvPr/>
        </p:nvSpPr>
        <p:spPr>
          <a:xfrm>
            <a:off x="3334340" y="5143959"/>
            <a:ext cx="3934505" cy="13172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900" dirty="0" smtClean="0"/>
              <a:t>Expliquez ce qui a pousser les agriculteurs du groupe à se rassembler en collectif.</a:t>
            </a:r>
          </a:p>
          <a:p>
            <a:pPr marL="0" indent="0">
              <a:buNone/>
            </a:pPr>
            <a:endParaRPr lang="fr-FR" sz="900" dirty="0"/>
          </a:p>
        </p:txBody>
      </p:sp>
      <p:sp>
        <p:nvSpPr>
          <p:cNvPr id="57" name="ZoneTexte 56"/>
          <p:cNvSpPr txBox="1"/>
          <p:nvPr/>
        </p:nvSpPr>
        <p:spPr>
          <a:xfrm>
            <a:off x="3334340" y="4710786"/>
            <a:ext cx="3419141" cy="276999"/>
          </a:xfrm>
          <a:prstGeom prst="rect">
            <a:avLst/>
          </a:prstGeom>
          <a:solidFill>
            <a:srgbClr val="F9764C"/>
          </a:solidFill>
        </p:spPr>
        <p:txBody>
          <a:bodyPr wrap="none" rtlCol="0">
            <a:spAutoFit/>
          </a:bodyPr>
          <a:lstStyle/>
          <a:p>
            <a:r>
              <a:rPr lang="fr-FR" sz="1200" dirty="0" smtClean="0">
                <a:solidFill>
                  <a:schemeClr val="bg1"/>
                </a:solidFill>
                <a:latin typeface="Arial Black" panose="020B0A04020102020204" pitchFamily="34" charset="0"/>
                <a:cs typeface="Arial" panose="020B0604020202020204" pitchFamily="34" charset="0"/>
              </a:rPr>
              <a:t>CONTEXTE DE CREATION DU GROUPE</a:t>
            </a:r>
            <a:endParaRPr lang="fr-FR" sz="120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175643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Espace réservé du numéro de diapositive 5"/>
          <p:cNvSpPr txBox="1">
            <a:spLocks/>
          </p:cNvSpPr>
          <p:nvPr/>
        </p:nvSpPr>
        <p:spPr>
          <a:xfrm>
            <a:off x="5392135" y="9911198"/>
            <a:ext cx="1764295" cy="5693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A858E-D7BE-47F8-AE31-39A86B977FBE}" type="slidenum">
              <a:rPr lang="fr-FR" smtClean="0"/>
              <a:pPr/>
              <a:t>2</a:t>
            </a:fld>
            <a:endParaRPr lang="fr-FR"/>
          </a:p>
        </p:txBody>
      </p:sp>
      <p:sp>
        <p:nvSpPr>
          <p:cNvPr id="75" name="Rectangle à coins arrondis 74"/>
          <p:cNvSpPr/>
          <p:nvPr/>
        </p:nvSpPr>
        <p:spPr>
          <a:xfrm>
            <a:off x="5488659" y="9634138"/>
            <a:ext cx="1020841" cy="450632"/>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76" name="Picture 5" descr="R:\DATA_PRIV\DATA_DEPHY\2013\02_PILOTAGE_PROJET\07_TRANSFERT_30000\07_Boite à outils\GT fiches valorisation\Trames fiches 30 000\Fiches trajectoires\fiche trajectoire GCPE1\GCPE-3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 y="4953238"/>
            <a:ext cx="7562850" cy="570230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à coins arrondis 77"/>
          <p:cNvSpPr/>
          <p:nvPr/>
        </p:nvSpPr>
        <p:spPr>
          <a:xfrm>
            <a:off x="133991" y="5922764"/>
            <a:ext cx="7128664" cy="3605174"/>
          </a:xfrm>
          <a:prstGeom prst="roundRect">
            <a:avLst>
              <a:gd name="adj" fmla="val 90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900" dirty="0">
              <a:latin typeface="Corbel" panose="020B0503020204020204" pitchFamily="34" charset="0"/>
            </a:endParaRPr>
          </a:p>
        </p:txBody>
      </p:sp>
      <p:pic>
        <p:nvPicPr>
          <p:cNvPr id="82" name="Picture 7" descr="R:\DATA_PRIV\DATA_DEPHY\2013\02_PILOTAGE_PROJET\07_TRANSFERT_30000\07_Boite à outils\GT fiches valorisation\Trames fiches 30 000\Fiches trajectoires\fiche trajectoire GCPE1\GCPE-2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29" y="8564414"/>
            <a:ext cx="588962" cy="628650"/>
          </a:xfrm>
          <a:prstGeom prst="rect">
            <a:avLst/>
          </a:prstGeom>
          <a:noFill/>
          <a:extLst>
            <a:ext uri="{909E8E84-426E-40DD-AFC4-6F175D3DCCD1}">
              <a14:hiddenFill xmlns:a14="http://schemas.microsoft.com/office/drawing/2010/main">
                <a:solidFill>
                  <a:srgbClr val="FFFFFF"/>
                </a:solidFill>
              </a14:hiddenFill>
            </a:ext>
          </a:extLst>
        </p:spPr>
      </p:pic>
      <p:sp>
        <p:nvSpPr>
          <p:cNvPr id="83" name="Espace réservé du texte 11"/>
          <p:cNvSpPr txBox="1">
            <a:spLocks/>
          </p:cNvSpPr>
          <p:nvPr/>
        </p:nvSpPr>
        <p:spPr>
          <a:xfrm>
            <a:off x="3998732" y="2661412"/>
            <a:ext cx="3366640" cy="2187161"/>
          </a:xfrm>
          <a:prstGeom prst="rect">
            <a:avLst/>
          </a:prstGeom>
        </p:spPr>
        <p:txBody>
          <a:bodyPr>
            <a:norm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latin typeface="Corbel bold" panose="020B0703020204020204" pitchFamily="34" charset="0"/>
              </a:rPr>
              <a:t>Expliquez </a:t>
            </a:r>
            <a:r>
              <a:rPr lang="fr-FR" dirty="0">
                <a:latin typeface="Corbel bold" panose="020B0703020204020204" pitchFamily="34" charset="0"/>
              </a:rPr>
              <a:t>le graphique, donner la tendance des IFT sur les 3 années de travail avec le groupe</a:t>
            </a:r>
            <a:r>
              <a:rPr lang="fr-FR" dirty="0" smtClean="0">
                <a:latin typeface="Corbel bold" panose="020B0703020204020204" pitchFamily="34" charset="0"/>
              </a:rPr>
              <a:t>.</a:t>
            </a:r>
          </a:p>
          <a:p>
            <a:endParaRPr lang="fr-FR" dirty="0">
              <a:latin typeface="Corbel bold" panose="020B0703020204020204" pitchFamily="34" charset="0"/>
            </a:endParaRPr>
          </a:p>
          <a:p>
            <a:r>
              <a:rPr lang="fr-FR" dirty="0" smtClean="0">
                <a:latin typeface="Corbel bold" panose="020B0703020204020204" pitchFamily="34" charset="0"/>
              </a:rPr>
              <a:t>Expliquez </a:t>
            </a:r>
            <a:r>
              <a:rPr lang="fr-FR" dirty="0">
                <a:latin typeface="Corbel bold" panose="020B0703020204020204" pitchFamily="34" charset="0"/>
              </a:rPr>
              <a:t>les résultats obtenus, par exemple, le contexte ayant freiné l’objectif de baisse d’IFT souhaité ou tout autre explication utile à la bonne compréhension du graphique</a:t>
            </a:r>
            <a:r>
              <a:rPr lang="fr-FR" dirty="0" smtClean="0">
                <a:latin typeface="Corbel bold" panose="020B0703020204020204" pitchFamily="34" charset="0"/>
              </a:rPr>
              <a:t>.</a:t>
            </a:r>
          </a:p>
          <a:p>
            <a:endParaRPr lang="fr-FR" dirty="0">
              <a:latin typeface="Corbel bold" panose="020B0703020204020204" pitchFamily="34" charset="0"/>
            </a:endParaRPr>
          </a:p>
          <a:p>
            <a:r>
              <a:rPr lang="fr-FR" dirty="0" smtClean="0">
                <a:latin typeface="Corbel bold" panose="020B0703020204020204" pitchFamily="34" charset="0"/>
              </a:rPr>
              <a:t>Vous pouvez utiliser et incorporer les pictogramme afin d’illustrer les événements marquants.</a:t>
            </a:r>
            <a:endParaRPr lang="fr-FR" dirty="0">
              <a:latin typeface="Corbel bold" panose="020B0703020204020204" pitchFamily="34" charset="0"/>
            </a:endParaRPr>
          </a:p>
          <a:p>
            <a:endParaRPr lang="fr-FR" dirty="0" smtClean="0"/>
          </a:p>
          <a:p>
            <a:r>
              <a:rPr lang="fr-FR" dirty="0"/>
              <a:t>Police Corbel </a:t>
            </a:r>
          </a:p>
          <a:p>
            <a:endParaRPr lang="fr-FR" dirty="0"/>
          </a:p>
          <a:p>
            <a:endParaRPr lang="fr-FR"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25" y="2736355"/>
            <a:ext cx="3744058" cy="208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rot="19906108">
            <a:off x="177781" y="3314665"/>
            <a:ext cx="3937232" cy="923330"/>
          </a:xfrm>
          <a:prstGeom prst="rect">
            <a:avLst/>
          </a:prstGeom>
          <a:solidFill>
            <a:schemeClr val="bg1"/>
          </a:solidFill>
        </p:spPr>
        <p:txBody>
          <a:bodyPr wrap="none" rtlCol="0">
            <a:spAutoFit/>
          </a:bodyPr>
          <a:lstStyle/>
          <a:p>
            <a:r>
              <a:rPr lang="fr-FR" dirty="0" smtClean="0">
                <a:solidFill>
                  <a:srgbClr val="FF0000"/>
                </a:solidFill>
              </a:rPr>
              <a:t>EXEMPLE DE GRAPHIQUE A REMPLACER</a:t>
            </a:r>
          </a:p>
          <a:p>
            <a:r>
              <a:rPr lang="fr-FR" dirty="0" smtClean="0">
                <a:solidFill>
                  <a:srgbClr val="FF0000"/>
                </a:solidFill>
              </a:rPr>
              <a:t>Il est possible d’utiliser celui généré </a:t>
            </a:r>
          </a:p>
          <a:p>
            <a:pPr algn="ctr"/>
            <a:r>
              <a:rPr lang="fr-FR" dirty="0" smtClean="0">
                <a:solidFill>
                  <a:srgbClr val="FF0000"/>
                </a:solidFill>
              </a:rPr>
              <a:t>dans l’enquête annuelle</a:t>
            </a:r>
            <a:endParaRPr lang="fr-FR" dirty="0">
              <a:solidFill>
                <a:srgbClr val="FF0000"/>
              </a:solidFill>
            </a:endParaRPr>
          </a:p>
        </p:txBody>
      </p:sp>
      <p:sp>
        <p:nvSpPr>
          <p:cNvPr id="10" name="ZoneTexte 9"/>
          <p:cNvSpPr txBox="1"/>
          <p:nvPr/>
        </p:nvSpPr>
        <p:spPr>
          <a:xfrm>
            <a:off x="7800440" y="2182095"/>
            <a:ext cx="1062738" cy="307777"/>
          </a:xfrm>
          <a:prstGeom prst="rect">
            <a:avLst/>
          </a:prstGeom>
          <a:noFill/>
        </p:spPr>
        <p:txBody>
          <a:bodyPr wrap="square" rtlCol="0">
            <a:spAutoFit/>
          </a:bodyPr>
          <a:lstStyle/>
          <a:p>
            <a:r>
              <a:rPr lang="fr-FR" sz="1400" dirty="0" smtClean="0"/>
              <a:t>Forte pluie</a:t>
            </a:r>
            <a:endParaRPr lang="fr-FR" sz="1400" dirty="0"/>
          </a:p>
        </p:txBody>
      </p:sp>
      <p:sp>
        <p:nvSpPr>
          <p:cNvPr id="11" name="ZoneTexte 10"/>
          <p:cNvSpPr txBox="1"/>
          <p:nvPr/>
        </p:nvSpPr>
        <p:spPr>
          <a:xfrm>
            <a:off x="8762455" y="2182095"/>
            <a:ext cx="1324934" cy="307777"/>
          </a:xfrm>
          <a:prstGeom prst="rect">
            <a:avLst/>
          </a:prstGeom>
          <a:noFill/>
        </p:spPr>
        <p:txBody>
          <a:bodyPr wrap="square" rtlCol="0">
            <a:spAutoFit/>
          </a:bodyPr>
          <a:lstStyle/>
          <a:p>
            <a:r>
              <a:rPr lang="fr-FR" sz="1400" dirty="0" smtClean="0"/>
              <a:t>Inondation</a:t>
            </a:r>
            <a:endParaRPr lang="fr-FR" sz="1400" dirty="0"/>
          </a:p>
        </p:txBody>
      </p:sp>
      <p:sp>
        <p:nvSpPr>
          <p:cNvPr id="12" name="ZoneTexte 11"/>
          <p:cNvSpPr txBox="1"/>
          <p:nvPr/>
        </p:nvSpPr>
        <p:spPr>
          <a:xfrm>
            <a:off x="9880093" y="2176446"/>
            <a:ext cx="1324934" cy="307777"/>
          </a:xfrm>
          <a:prstGeom prst="rect">
            <a:avLst/>
          </a:prstGeom>
          <a:noFill/>
        </p:spPr>
        <p:txBody>
          <a:bodyPr wrap="square" rtlCol="0">
            <a:spAutoFit/>
          </a:bodyPr>
          <a:lstStyle/>
          <a:p>
            <a:r>
              <a:rPr lang="fr-FR" sz="1400" dirty="0" smtClean="0"/>
              <a:t>Grêle</a:t>
            </a:r>
            <a:endParaRPr lang="fr-FR" sz="1400" dirty="0"/>
          </a:p>
        </p:txBody>
      </p:sp>
      <p:sp>
        <p:nvSpPr>
          <p:cNvPr id="13" name="ZoneTexte 12"/>
          <p:cNvSpPr txBox="1"/>
          <p:nvPr/>
        </p:nvSpPr>
        <p:spPr>
          <a:xfrm>
            <a:off x="7800440" y="3850569"/>
            <a:ext cx="1324934" cy="307777"/>
          </a:xfrm>
          <a:prstGeom prst="rect">
            <a:avLst/>
          </a:prstGeom>
          <a:noFill/>
        </p:spPr>
        <p:txBody>
          <a:bodyPr wrap="square" rtlCol="0">
            <a:spAutoFit/>
          </a:bodyPr>
          <a:lstStyle/>
          <a:p>
            <a:r>
              <a:rPr lang="fr-FR" sz="1400" dirty="0" smtClean="0"/>
              <a:t>Sècheresse</a:t>
            </a:r>
            <a:endParaRPr lang="fr-FR" sz="1400" dirty="0"/>
          </a:p>
        </p:txBody>
      </p:sp>
      <p:sp>
        <p:nvSpPr>
          <p:cNvPr id="14" name="ZoneTexte 13"/>
          <p:cNvSpPr txBox="1"/>
          <p:nvPr/>
        </p:nvSpPr>
        <p:spPr>
          <a:xfrm>
            <a:off x="9868997" y="3630078"/>
            <a:ext cx="1324934" cy="523220"/>
          </a:xfrm>
          <a:prstGeom prst="rect">
            <a:avLst/>
          </a:prstGeom>
          <a:noFill/>
        </p:spPr>
        <p:txBody>
          <a:bodyPr wrap="square" rtlCol="0">
            <a:spAutoFit/>
          </a:bodyPr>
          <a:lstStyle/>
          <a:p>
            <a:r>
              <a:rPr lang="fr-FR" sz="1400" dirty="0" smtClean="0"/>
              <a:t>Orage / Cyclones</a:t>
            </a:r>
            <a:endParaRPr lang="fr-FR" sz="1400" dirty="0"/>
          </a:p>
        </p:txBody>
      </p:sp>
      <p:sp>
        <p:nvSpPr>
          <p:cNvPr id="15" name="ZoneTexte 14"/>
          <p:cNvSpPr txBox="1"/>
          <p:nvPr/>
        </p:nvSpPr>
        <p:spPr>
          <a:xfrm>
            <a:off x="9893235" y="3042509"/>
            <a:ext cx="1000230" cy="307777"/>
          </a:xfrm>
          <a:prstGeom prst="rect">
            <a:avLst/>
          </a:prstGeom>
          <a:noFill/>
        </p:spPr>
        <p:txBody>
          <a:bodyPr wrap="square" rtlCol="0">
            <a:spAutoFit/>
          </a:bodyPr>
          <a:lstStyle/>
          <a:p>
            <a:r>
              <a:rPr lang="fr-FR" sz="1400" dirty="0" smtClean="0"/>
              <a:t>Gelées</a:t>
            </a:r>
            <a:endParaRPr lang="fr-FR" sz="1400" dirty="0"/>
          </a:p>
        </p:txBody>
      </p:sp>
      <p:sp>
        <p:nvSpPr>
          <p:cNvPr id="16" name="ZoneTexte 15"/>
          <p:cNvSpPr txBox="1"/>
          <p:nvPr/>
        </p:nvSpPr>
        <p:spPr>
          <a:xfrm>
            <a:off x="7617525" y="2944532"/>
            <a:ext cx="2161787" cy="523220"/>
          </a:xfrm>
          <a:prstGeom prst="rect">
            <a:avLst/>
          </a:prstGeom>
          <a:noFill/>
        </p:spPr>
        <p:txBody>
          <a:bodyPr wrap="square" rtlCol="0">
            <a:spAutoFit/>
          </a:bodyPr>
          <a:lstStyle/>
          <a:p>
            <a:r>
              <a:rPr lang="fr-FR" sz="1400" dirty="0" smtClean="0"/>
              <a:t>Pression anormalement forte en ravageurs</a:t>
            </a:r>
            <a:endParaRPr lang="fr-FR" sz="1400" dirty="0"/>
          </a:p>
        </p:txBody>
      </p:sp>
      <p:sp>
        <p:nvSpPr>
          <p:cNvPr id="17" name="ZoneTexte 16"/>
          <p:cNvSpPr txBox="1"/>
          <p:nvPr/>
        </p:nvSpPr>
        <p:spPr>
          <a:xfrm>
            <a:off x="7480066" y="4596841"/>
            <a:ext cx="2161787" cy="523220"/>
          </a:xfrm>
          <a:prstGeom prst="rect">
            <a:avLst/>
          </a:prstGeom>
          <a:noFill/>
        </p:spPr>
        <p:txBody>
          <a:bodyPr wrap="square" rtlCol="0">
            <a:spAutoFit/>
          </a:bodyPr>
          <a:lstStyle/>
          <a:p>
            <a:r>
              <a:rPr lang="fr-FR" sz="1400" dirty="0" smtClean="0"/>
              <a:t>Pression anormalement forte en adventices</a:t>
            </a:r>
            <a:endParaRPr lang="fr-FR" sz="1400" dirty="0"/>
          </a:p>
        </p:txBody>
      </p:sp>
      <p:sp>
        <p:nvSpPr>
          <p:cNvPr id="18" name="ZoneTexte 17"/>
          <p:cNvSpPr txBox="1"/>
          <p:nvPr/>
        </p:nvSpPr>
        <p:spPr>
          <a:xfrm>
            <a:off x="9831701" y="4621768"/>
            <a:ext cx="1421717" cy="738664"/>
          </a:xfrm>
          <a:prstGeom prst="rect">
            <a:avLst/>
          </a:prstGeom>
          <a:noFill/>
        </p:spPr>
        <p:txBody>
          <a:bodyPr wrap="square" rtlCol="0">
            <a:spAutoFit/>
          </a:bodyPr>
          <a:lstStyle/>
          <a:p>
            <a:r>
              <a:rPr lang="fr-FR" sz="1400" dirty="0" smtClean="0"/>
              <a:t>Pression anormalement forte en maladie</a:t>
            </a:r>
            <a:endParaRPr lang="fr-FR" sz="1400" dirty="0"/>
          </a:p>
        </p:txBody>
      </p:sp>
      <p:pic>
        <p:nvPicPr>
          <p:cNvPr id="19" name="Picture 2" descr="R:\DATA_PRIV\DATA_DEPHY\2013\02_PILOTAGE_PROJET\04_GROUPES_DE_TRAVAIL\Valorisation_systemes_FERME\Trames_PPT\Adaptation PPT\Fiche_trajectoire\Exports fiche trajectoire\GCPE-trajectoire\GCPE-picto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1461" y="4236048"/>
            <a:ext cx="360000" cy="3607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R:\DATA_PRIV\DATA_DEPHY\2013\02_PILOTAGE_PROJET\04_GROUPES_DE_TRAVAIL\Valorisation_systemes_FERME\Trames_PPT\Adaptation PPT\Fiche_trajectoire\Exports fiche trajectoire\GCPE-trajectoire\GCPE-picto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92572" y="2681716"/>
            <a:ext cx="360000" cy="3607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DATA_PRIV\DATA_DEPHY\2013\02_PILOTAGE_PROJET\04_GROUPES_DE_TRAVAIL\Valorisation_systemes_FERME\Trames_PPT\Adaptation PPT\Fiche_trajectoire\Exports fiche trajectoire\GCPE-trajectoire\GCPE-picto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3206" y="1821302"/>
            <a:ext cx="360000" cy="360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R:\DATA_PRIV\DATA_DEPHY\2013\02_PILOTAGE_PROJET\04_GROUPES_DE_TRAVAIL\Valorisation_systemes_FERME\Trames_PPT\Adaptation PPT\Fiche_trajectoire\Exports fiche trajectoire\GCPE-trajectoire\GCPE-picto0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68833" y="181131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R:\DATA_PRIV\DATA_DEPHY\2013\02_PILOTAGE_PROJET\04_GROUPES_DE_TRAVAIL\Valorisation_systemes_FERME\Trames_PPT\Adaptation PPT\Fiche_trajectoire\Exports fiche trajectoire\GCPE-trajectoire\GCPE-picto0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37062" y="3512679"/>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R:\DATA_PRIV\DATA_DEPHY\2013\02_PILOTAGE_PROJET\04_GROUPES_DE_TRAVAIL\Valorisation_systemes_FERME\Trames_PPT\Adaptation PPT\Fiche_trajectoire\Exports fiche trajectoire\GCPE-trajectoire\GCPE-picto06.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04034" y="2531614"/>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R:\DATA_PRIV\DATA_DEPHY\2013\02_PILOTAGE_PROJET\04_GROUPES_DE_TRAVAIL\Valorisation_systemes_FERME\Trames_PPT\Adaptation PPT\Fiche_trajectoire\Exports fiche trajectoire\GCPE-trajectoire\GCPE-picto07.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44288" y="3372536"/>
            <a:ext cx="360000" cy="3592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R:\DATA_PRIV\DATA_DEPHY\2013\02_PILOTAGE_PROJET\04_GROUPES_DE_TRAVAIL\Valorisation_systemes_FERME\Trames_PPT\Adaptation PPT\Fiche_trajectoire\Exports fiche trajectoire\GCPE-trajectoire\GCPE-picto08.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65018" y="181131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R:\DATA_PRIV\DATA_DEPHY\2013\02_PILOTAGE_PROJET\04_GROUPES_DE_TRAVAIL\Valorisation_systemes_FERME\Trames_PPT\Adaptation PPT\Fiche_trajectoire\Exports fiche trajectoire\GCPE-trajectoire\GCPE-picto09.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55015" y="4213688"/>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50" name="ZoneTexte 49"/>
          <p:cNvSpPr txBox="1"/>
          <p:nvPr/>
        </p:nvSpPr>
        <p:spPr>
          <a:xfrm>
            <a:off x="1000144" y="8417074"/>
            <a:ext cx="3260829" cy="646331"/>
          </a:xfrm>
          <a:prstGeom prst="rect">
            <a:avLst/>
          </a:prstGeom>
          <a:noFill/>
        </p:spPr>
        <p:txBody>
          <a:bodyPr wrap="none" rtlCol="0">
            <a:spAutoFit/>
          </a:bodyPr>
          <a:lstStyle/>
          <a:p>
            <a:r>
              <a:rPr lang="fr-FR" sz="900" b="1" dirty="0" smtClean="0">
                <a:solidFill>
                  <a:srgbClr val="F9764C"/>
                </a:solidFill>
                <a:latin typeface="Arial" panose="020B0604020202020204" pitchFamily="34" charset="0"/>
                <a:cs typeface="Arial" panose="020B0604020202020204" pitchFamily="34" charset="0"/>
              </a:rPr>
              <a:t>Commentaires</a:t>
            </a:r>
          </a:p>
          <a:p>
            <a:endParaRPr lang="fr-FR" sz="900" b="1" dirty="0" smtClean="0">
              <a:solidFill>
                <a:srgbClr val="F9764C"/>
              </a:solidFill>
              <a:latin typeface="Corbel" panose="020B0503020204020204" pitchFamily="34" charset="0"/>
              <a:cs typeface="Arial" panose="020B0604020202020204" pitchFamily="34" charset="0"/>
            </a:endParaRPr>
          </a:p>
          <a:p>
            <a:r>
              <a:rPr lang="fr-FR" sz="900" i="1" dirty="0" smtClean="0">
                <a:latin typeface="Corbel" panose="020B0503020204020204" pitchFamily="34" charset="0"/>
              </a:rPr>
              <a:t>Commentez les éléments/résultats obtenus grâce à cet indicateur.</a:t>
            </a:r>
          </a:p>
          <a:p>
            <a:r>
              <a:rPr lang="fr-FR" sz="900" i="1" dirty="0" smtClean="0">
                <a:latin typeface="Corbel" panose="020B0503020204020204" pitchFamily="34" charset="0"/>
              </a:rPr>
              <a:t>Ne pas hésiter à ajouter un graphique ou une illustration</a:t>
            </a:r>
            <a:endParaRPr lang="fr-FR" sz="900" b="1" dirty="0">
              <a:latin typeface="Corbel" panose="020B0503020204020204" pitchFamily="34" charset="0"/>
              <a:cs typeface="Arial" panose="020B0604020202020204" pitchFamily="34" charset="0"/>
            </a:endParaRPr>
          </a:p>
        </p:txBody>
      </p:sp>
      <p:sp>
        <p:nvSpPr>
          <p:cNvPr id="3" name="Espace réservé du numéro de diapositive 2"/>
          <p:cNvSpPr>
            <a:spLocks noGrp="1"/>
          </p:cNvSpPr>
          <p:nvPr>
            <p:ph type="sldNum" sz="quarter" idx="4294967295"/>
          </p:nvPr>
        </p:nvSpPr>
        <p:spPr>
          <a:xfrm>
            <a:off x="5418905" y="9911198"/>
            <a:ext cx="1764295" cy="569325"/>
          </a:xfrm>
        </p:spPr>
        <p:txBody>
          <a:bodyPr/>
          <a:lstStyle/>
          <a:p>
            <a:fld id="{BACA858E-D7BE-47F8-AE31-39A86B977FBE}" type="slidenum">
              <a:rPr lang="fr-FR" smtClean="0"/>
              <a:t>2</a:t>
            </a:fld>
            <a:endParaRPr lang="fr-FR"/>
          </a:p>
        </p:txBody>
      </p:sp>
      <p:sp>
        <p:nvSpPr>
          <p:cNvPr id="84" name="Espace réservé du texte 11"/>
          <p:cNvSpPr txBox="1">
            <a:spLocks/>
          </p:cNvSpPr>
          <p:nvPr/>
        </p:nvSpPr>
        <p:spPr>
          <a:xfrm>
            <a:off x="318857" y="5346700"/>
            <a:ext cx="2524125" cy="307310"/>
          </a:xfrm>
          <a:prstGeom prst="rect">
            <a:avLst/>
          </a:prstGeom>
          <a:solidFill>
            <a:srgbClr val="F9764C"/>
          </a:solidFill>
          <a:ln>
            <a:noFill/>
          </a:ln>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AUTRE INDICATEUR</a:t>
            </a:r>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p:txBody>
      </p:sp>
      <p:sp>
        <p:nvSpPr>
          <p:cNvPr id="85" name="Espace réservé du texte 11"/>
          <p:cNvSpPr txBox="1">
            <a:spLocks/>
          </p:cNvSpPr>
          <p:nvPr/>
        </p:nvSpPr>
        <p:spPr>
          <a:xfrm rot="60000">
            <a:off x="316712" y="5655185"/>
            <a:ext cx="3314868" cy="374519"/>
          </a:xfrm>
          <a:prstGeom prst="rect">
            <a:avLst/>
          </a:prstGeom>
          <a:solidFill>
            <a:srgbClr val="79549B"/>
          </a:solidFill>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QUE VOUS TROUVEZ PERTINENT</a:t>
            </a:r>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p:txBody>
      </p:sp>
      <p:pic>
        <p:nvPicPr>
          <p:cNvPr id="86" name="Image 8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97660" y="10228429"/>
            <a:ext cx="966458" cy="380233"/>
          </a:xfrm>
          <a:prstGeom prst="rect">
            <a:avLst/>
          </a:prstGeom>
        </p:spPr>
      </p:pic>
      <p:sp>
        <p:nvSpPr>
          <p:cNvPr id="87" name="Rectangle 86"/>
          <p:cNvSpPr/>
          <p:nvPr/>
        </p:nvSpPr>
        <p:spPr>
          <a:xfrm flipH="1">
            <a:off x="-179808" y="10170821"/>
            <a:ext cx="7741072"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8" name="Image 87"/>
          <p:cNvPicPr>
            <a:picLocks noChangeAspect="1"/>
          </p:cNvPicPr>
          <p:nvPr/>
        </p:nvPicPr>
        <p:blipFill rotWithShape="1">
          <a:blip r:embed="rId15" cstate="print">
            <a:extLst>
              <a:ext uri="{28A0092B-C50C-407E-A947-70E740481C1C}">
                <a14:useLocalDpi xmlns:a14="http://schemas.microsoft.com/office/drawing/2010/main" val="0"/>
              </a:ext>
            </a:extLst>
          </a:blip>
          <a:srcRect r="36142"/>
          <a:stretch/>
        </p:blipFill>
        <p:spPr>
          <a:xfrm>
            <a:off x="-4381094" y="10238164"/>
            <a:ext cx="758446" cy="365120"/>
          </a:xfrm>
          <a:prstGeom prst="rect">
            <a:avLst/>
          </a:prstGeom>
        </p:spPr>
      </p:pic>
      <p:pic>
        <p:nvPicPr>
          <p:cNvPr id="89" name="Image 8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68668" y="10224455"/>
            <a:ext cx="862144" cy="378829"/>
          </a:xfrm>
          <a:prstGeom prst="rect">
            <a:avLst/>
          </a:prstGeom>
        </p:spPr>
      </p:pic>
      <p:sp>
        <p:nvSpPr>
          <p:cNvPr id="90" name="ZoneTexte 89"/>
          <p:cNvSpPr txBox="1"/>
          <p:nvPr/>
        </p:nvSpPr>
        <p:spPr>
          <a:xfrm>
            <a:off x="-2733019" y="10195555"/>
            <a:ext cx="2356432" cy="369332"/>
          </a:xfrm>
          <a:prstGeom prst="rect">
            <a:avLst/>
          </a:prstGeom>
          <a:noFill/>
        </p:spPr>
        <p:txBody>
          <a:bodyPr wrap="square" rtlCol="0">
            <a:spAutoFit/>
          </a:bodyPr>
          <a:lstStyle/>
          <a:p>
            <a:pPr algn="ctr"/>
            <a:r>
              <a:rPr lang="fr-FR" sz="900" b="1" dirty="0" smtClean="0"/>
              <a:t>Mettre le logo de l’agence de l’eau qui finance votre groupe à la place de l’encadré</a:t>
            </a:r>
            <a:endParaRPr lang="fr-FR" sz="900" b="1" dirty="0"/>
          </a:p>
        </p:txBody>
      </p:sp>
      <p:cxnSp>
        <p:nvCxnSpPr>
          <p:cNvPr id="91" name="Connecteur droit avec flèche 90"/>
          <p:cNvCxnSpPr/>
          <p:nvPr/>
        </p:nvCxnSpPr>
        <p:spPr>
          <a:xfrm>
            <a:off x="-433118" y="10380221"/>
            <a:ext cx="323390" cy="7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 name="Image 9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57349" y="10165041"/>
            <a:ext cx="1068534" cy="522164"/>
          </a:xfrm>
          <a:prstGeom prst="rect">
            <a:avLst/>
          </a:prstGeom>
        </p:spPr>
      </p:pic>
      <p:pic>
        <p:nvPicPr>
          <p:cNvPr id="93" name="Image 9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3991" y="10173303"/>
            <a:ext cx="1049414" cy="571930"/>
          </a:xfrm>
          <a:prstGeom prst="rect">
            <a:avLst/>
          </a:prstGeom>
        </p:spPr>
      </p:pic>
      <p:pic>
        <p:nvPicPr>
          <p:cNvPr id="41" name="Imag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34321" y="10166541"/>
            <a:ext cx="982128" cy="511934"/>
          </a:xfrm>
          <a:prstGeom prst="rect">
            <a:avLst/>
          </a:prstGeom>
        </p:spPr>
      </p:pic>
      <p:sp>
        <p:nvSpPr>
          <p:cNvPr id="42" name="Espace réservé du texte 11"/>
          <p:cNvSpPr txBox="1">
            <a:spLocks/>
          </p:cNvSpPr>
          <p:nvPr/>
        </p:nvSpPr>
        <p:spPr>
          <a:xfrm>
            <a:off x="317686" y="1900325"/>
            <a:ext cx="3093470" cy="267840"/>
          </a:xfrm>
          <a:prstGeom prst="rect">
            <a:avLst/>
          </a:prstGeom>
          <a:solidFill>
            <a:srgbClr val="F9764C"/>
          </a:solidFill>
          <a:ln>
            <a:noFill/>
          </a:ln>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EVOLUTION DE L’UTILISATION</a:t>
            </a:r>
            <a:endParaRPr lang="fr-FR" sz="1200" dirty="0">
              <a:solidFill>
                <a:schemeClr val="bg1"/>
              </a:solidFill>
              <a:latin typeface="Arial Black" panose="020B0A04020102020204" pitchFamily="34" charset="0"/>
            </a:endParaRPr>
          </a:p>
        </p:txBody>
      </p:sp>
      <p:sp>
        <p:nvSpPr>
          <p:cNvPr id="43" name="Espace réservé du texte 11"/>
          <p:cNvSpPr txBox="1">
            <a:spLocks/>
          </p:cNvSpPr>
          <p:nvPr/>
        </p:nvSpPr>
        <p:spPr>
          <a:xfrm rot="60000">
            <a:off x="316044" y="2178774"/>
            <a:ext cx="4395512" cy="307455"/>
          </a:xfrm>
          <a:prstGeom prst="rect">
            <a:avLst/>
          </a:prstGeom>
          <a:solidFill>
            <a:srgbClr val="79549B"/>
          </a:solidFill>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DES PRODUITS PHYTOPHARMACEUTIQUES (IFT)</a:t>
            </a:r>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p:txBody>
      </p:sp>
      <p:sp>
        <p:nvSpPr>
          <p:cNvPr id="44" name="Espace réservé du texte 11"/>
          <p:cNvSpPr txBox="1">
            <a:spLocks/>
          </p:cNvSpPr>
          <p:nvPr/>
        </p:nvSpPr>
        <p:spPr>
          <a:xfrm>
            <a:off x="303569" y="6300117"/>
            <a:ext cx="6717422" cy="2187161"/>
          </a:xfrm>
          <a:prstGeom prst="rect">
            <a:avLst/>
          </a:prstGeom>
        </p:spPr>
        <p:txBody>
          <a:bodyPr>
            <a:norm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latin typeface="Corbel bold" panose="020B0703020204020204" pitchFamily="34" charset="0"/>
              </a:rPr>
              <a:t>Ne pas hésiter à s’aider de la diapositive 6 pour plus d’idées.</a:t>
            </a:r>
            <a:endParaRPr lang="fr-FR" dirty="0"/>
          </a:p>
          <a:p>
            <a:endParaRPr lang="fr-FR" dirty="0"/>
          </a:p>
          <a:p>
            <a:endParaRPr lang="fr-FR" dirty="0"/>
          </a:p>
        </p:txBody>
      </p:sp>
      <p:pic>
        <p:nvPicPr>
          <p:cNvPr id="45" name="Image 44"/>
          <p:cNvPicPr>
            <a:picLocks noChangeAspect="1"/>
          </p:cNvPicPr>
          <p:nvPr/>
        </p:nvPicPr>
        <p:blipFill>
          <a:blip r:embed="rId20">
            <a:duotone>
              <a:prstClr val="black"/>
              <a:srgbClr val="F9764C">
                <a:tint val="45000"/>
                <a:satMod val="400000"/>
              </a:srgbClr>
            </a:duotone>
            <a:extLst>
              <a:ext uri="{BEBA8EAE-BF5A-486C-A8C5-ECC9F3942E4B}">
                <a14:imgProps xmlns:a14="http://schemas.microsoft.com/office/drawing/2010/main">
                  <a14:imgLayer r:embed="rId21">
                    <a14:imgEffect>
                      <a14:brightnessContrast bright="40000" contrast="-40000"/>
                    </a14:imgEffect>
                  </a14:imgLayer>
                </a14:imgProps>
              </a:ext>
            </a:extLst>
          </a:blip>
          <a:stretch>
            <a:fillRect/>
          </a:stretch>
        </p:blipFill>
        <p:spPr>
          <a:xfrm>
            <a:off x="-1212592" y="6657523"/>
            <a:ext cx="362056" cy="357586"/>
          </a:xfrm>
          <a:prstGeom prst="rect">
            <a:avLst/>
          </a:prstGeom>
        </p:spPr>
      </p:pic>
      <p:pic>
        <p:nvPicPr>
          <p:cNvPr id="46" name="Image 45"/>
          <p:cNvPicPr>
            <a:picLocks noChangeAspect="1"/>
          </p:cNvPicPr>
          <p:nvPr/>
        </p:nvPicPr>
        <p:blipFill>
          <a:blip r:embed="rId22">
            <a:duotone>
              <a:prstClr val="black"/>
              <a:srgbClr val="F9764C">
                <a:tint val="45000"/>
                <a:satMod val="400000"/>
              </a:srgbClr>
            </a:duotone>
            <a:extLst>
              <a:ext uri="{BEBA8EAE-BF5A-486C-A8C5-ECC9F3942E4B}">
                <a14:imgProps xmlns:a14="http://schemas.microsoft.com/office/drawing/2010/main">
                  <a14:imgLayer r:embed="rId23">
                    <a14:imgEffect>
                      <a14:brightnessContrast bright="40000" contrast="-40000"/>
                    </a14:imgEffect>
                  </a14:imgLayer>
                </a14:imgProps>
              </a:ext>
            </a:extLst>
          </a:blip>
          <a:stretch>
            <a:fillRect/>
          </a:stretch>
        </p:blipFill>
        <p:spPr>
          <a:xfrm>
            <a:off x="-1893723" y="6603198"/>
            <a:ext cx="466236" cy="466236"/>
          </a:xfrm>
          <a:prstGeom prst="rect">
            <a:avLst/>
          </a:prstGeom>
        </p:spPr>
      </p:pic>
      <p:pic>
        <p:nvPicPr>
          <p:cNvPr id="47" name="Image 46"/>
          <p:cNvPicPr>
            <a:picLocks noChangeAspect="1"/>
          </p:cNvPicPr>
          <p:nvPr/>
        </p:nvPicPr>
        <p:blipFill>
          <a:blip r:embed="rId24">
            <a:duotone>
              <a:prstClr val="black"/>
              <a:srgbClr val="F9764C">
                <a:tint val="45000"/>
                <a:satMod val="400000"/>
              </a:srgbClr>
            </a:duotone>
            <a:extLst>
              <a:ext uri="{BEBA8EAE-BF5A-486C-A8C5-ECC9F3942E4B}">
                <a14:imgProps xmlns:a14="http://schemas.microsoft.com/office/drawing/2010/main">
                  <a14:imgLayer r:embed="rId25">
                    <a14:imgEffect>
                      <a14:brightnessContrast bright="40000" contrast="-40000"/>
                    </a14:imgEffect>
                  </a14:imgLayer>
                </a14:imgProps>
              </a:ext>
            </a:extLst>
          </a:blip>
          <a:stretch>
            <a:fillRect/>
          </a:stretch>
        </p:blipFill>
        <p:spPr>
          <a:xfrm>
            <a:off x="-2524764" y="6697389"/>
            <a:ext cx="356335" cy="356335"/>
          </a:xfrm>
          <a:prstGeom prst="rect">
            <a:avLst/>
          </a:prstGeom>
        </p:spPr>
      </p:pic>
      <p:sp>
        <p:nvSpPr>
          <p:cNvPr id="48" name="ZoneTexte 47"/>
          <p:cNvSpPr txBox="1"/>
          <p:nvPr/>
        </p:nvSpPr>
        <p:spPr>
          <a:xfrm>
            <a:off x="-2890697" y="7218908"/>
            <a:ext cx="2161787" cy="738664"/>
          </a:xfrm>
          <a:prstGeom prst="rect">
            <a:avLst/>
          </a:prstGeom>
          <a:noFill/>
        </p:spPr>
        <p:txBody>
          <a:bodyPr wrap="square" rtlCol="0">
            <a:spAutoFit/>
          </a:bodyPr>
          <a:lstStyle/>
          <a:p>
            <a:pPr algn="ctr"/>
            <a:r>
              <a:rPr lang="fr-FR" sz="1400" dirty="0" smtClean="0"/>
              <a:t>Logos des impacts environnementaux, économiques et sociaux</a:t>
            </a:r>
            <a:endParaRPr lang="fr-FR" sz="1400" dirty="0"/>
          </a:p>
        </p:txBody>
      </p:sp>
      <p:cxnSp>
        <p:nvCxnSpPr>
          <p:cNvPr id="49" name="Connecteur droit avec flèche 48"/>
          <p:cNvCxnSpPr/>
          <p:nvPr/>
        </p:nvCxnSpPr>
        <p:spPr>
          <a:xfrm>
            <a:off x="-684740" y="7580877"/>
            <a:ext cx="323390" cy="7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317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R:\DATA_PRIV\DATA_DEPHY\2013\02_PILOTAGE_PROJET\07_TRANSFERT_30000\07_Boite à outils\GT fiches valorisation\Trames fiches 30 000\Fiches pratiques remarquables\GCPE\fiche remarquable GCPE\GCPE-R-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5249863"/>
            <a:ext cx="7564438" cy="544353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à coins arrondis 12"/>
          <p:cNvSpPr/>
          <p:nvPr/>
        </p:nvSpPr>
        <p:spPr>
          <a:xfrm>
            <a:off x="173212" y="6159300"/>
            <a:ext cx="4248472" cy="3700066"/>
          </a:xfrm>
          <a:prstGeom prst="roundRect">
            <a:avLst>
              <a:gd name="adj" fmla="val 30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2330830" y="6244149"/>
            <a:ext cx="1803600" cy="504056"/>
          </a:xfrm>
          <a:prstGeom prst="roundRect">
            <a:avLst/>
          </a:prstGeom>
          <a:solidFill>
            <a:srgbClr val="F97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smtClean="0">
                <a:latin typeface="Corbel" panose="020B0503020204020204" pitchFamily="34" charset="0"/>
              </a:rPr>
              <a:t>Commentaires</a:t>
            </a:r>
            <a:endParaRPr lang="fr-FR" sz="900" b="1" dirty="0">
              <a:latin typeface="Corbel" panose="020B0503020204020204" pitchFamily="34" charset="0"/>
            </a:endParaRPr>
          </a:p>
        </p:txBody>
      </p:sp>
      <p:sp>
        <p:nvSpPr>
          <p:cNvPr id="18" name="Rectangle à coins arrondis 17"/>
          <p:cNvSpPr/>
          <p:nvPr/>
        </p:nvSpPr>
        <p:spPr>
          <a:xfrm>
            <a:off x="1544013" y="6244149"/>
            <a:ext cx="778865" cy="504056"/>
          </a:xfrm>
          <a:prstGeom prst="roundRect">
            <a:avLst/>
          </a:prstGeom>
          <a:solidFill>
            <a:srgbClr val="F97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b="1" dirty="0">
              <a:latin typeface="Corbel" panose="020B0503020204020204" pitchFamily="34" charset="0"/>
            </a:endParaRPr>
          </a:p>
        </p:txBody>
      </p:sp>
      <p:sp>
        <p:nvSpPr>
          <p:cNvPr id="37" name="Rectangle à coins arrondis 36"/>
          <p:cNvSpPr/>
          <p:nvPr/>
        </p:nvSpPr>
        <p:spPr>
          <a:xfrm>
            <a:off x="173211" y="2570277"/>
            <a:ext cx="7128664" cy="2413316"/>
          </a:xfrm>
          <a:prstGeom prst="roundRect">
            <a:avLst>
              <a:gd name="adj" fmla="val 90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p:cNvSpPr txBox="1"/>
          <p:nvPr/>
        </p:nvSpPr>
        <p:spPr>
          <a:xfrm>
            <a:off x="1528561" y="6216521"/>
            <a:ext cx="792088" cy="507831"/>
          </a:xfrm>
          <a:prstGeom prst="rect">
            <a:avLst/>
          </a:prstGeom>
          <a:noFill/>
        </p:spPr>
        <p:txBody>
          <a:bodyPr wrap="square" rtlCol="0">
            <a:spAutoFit/>
          </a:bodyPr>
          <a:lstStyle/>
          <a:p>
            <a:pPr algn="ctr"/>
            <a:r>
              <a:rPr lang="fr-FR" sz="900" b="1" dirty="0" smtClean="0">
                <a:solidFill>
                  <a:schemeClr val="bg1"/>
                </a:solidFill>
                <a:latin typeface="Corbel" panose="020B0503020204020204" pitchFamily="34" charset="0"/>
              </a:rPr>
              <a:t>Niveau de satisfaction</a:t>
            </a:r>
            <a:r>
              <a:rPr lang="fr-FR" sz="900" b="1" baseline="0" dirty="0" smtClean="0">
                <a:solidFill>
                  <a:schemeClr val="bg1"/>
                </a:solidFill>
                <a:latin typeface="Corbel" panose="020B0503020204020204" pitchFamily="34" charset="0"/>
              </a:rPr>
              <a:t> du groupe</a:t>
            </a:r>
            <a:endParaRPr lang="fr-FR" sz="900" b="1" dirty="0">
              <a:solidFill>
                <a:schemeClr val="bg1"/>
              </a:solidFill>
              <a:latin typeface="Corbel" panose="020B0503020204020204" pitchFamily="34" charset="0"/>
            </a:endParaRPr>
          </a:p>
        </p:txBody>
      </p:sp>
      <p:sp>
        <p:nvSpPr>
          <p:cNvPr id="21" name="Rectangle 20"/>
          <p:cNvSpPr/>
          <p:nvPr/>
        </p:nvSpPr>
        <p:spPr>
          <a:xfrm>
            <a:off x="4877336" y="6095602"/>
            <a:ext cx="2520280" cy="3739488"/>
          </a:xfrm>
          <a:prstGeom prst="rect">
            <a:avLst/>
          </a:prstGeom>
          <a:solidFill>
            <a:srgbClr val="FF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16"/>
          <p:cNvSpPr txBox="1">
            <a:spLocks/>
          </p:cNvSpPr>
          <p:nvPr/>
        </p:nvSpPr>
        <p:spPr>
          <a:xfrm>
            <a:off x="5011785" y="6820069"/>
            <a:ext cx="2231751" cy="838441"/>
          </a:xfrm>
          <a:prstGeom prst="rect">
            <a:avLst/>
          </a:prstGeom>
        </p:spPr>
        <p:txBody>
          <a:bodyPr/>
          <a:lstStyle>
            <a:lvl1pPr marL="0" indent="0" algn="just" defTabSz="914400" rtl="0" eaLnBrk="1" latinLnBrk="0" hangingPunct="1">
              <a:spcBef>
                <a:spcPts val="0"/>
              </a:spcBef>
              <a:buFont typeface="Arial" pitchFamily="34" charset="0"/>
              <a:buNone/>
              <a:defRPr lang="fr-FR" sz="900" b="0" i="0" u="none" strike="noStrike" kern="1200" baseline="0" smtClean="0">
                <a:solidFill>
                  <a:srgbClr val="F9764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Cliquez ici pour ajouter du texte</a:t>
            </a:r>
            <a:endParaRPr lang="fr-FR" dirty="0"/>
          </a:p>
        </p:txBody>
      </p:sp>
      <p:cxnSp>
        <p:nvCxnSpPr>
          <p:cNvPr id="24" name="Connecteur droit 23"/>
          <p:cNvCxnSpPr/>
          <p:nvPr/>
        </p:nvCxnSpPr>
        <p:spPr>
          <a:xfrm>
            <a:off x="5021601" y="5777952"/>
            <a:ext cx="2160240" cy="0"/>
          </a:xfrm>
          <a:prstGeom prst="line">
            <a:avLst/>
          </a:prstGeom>
          <a:ln w="25400">
            <a:solidFill>
              <a:srgbClr val="79549B"/>
            </a:solidFill>
            <a:prstDash val="sysDot"/>
          </a:ln>
        </p:spPr>
        <p:style>
          <a:lnRef idx="1">
            <a:schemeClr val="accent1"/>
          </a:lnRef>
          <a:fillRef idx="0">
            <a:schemeClr val="accent1"/>
          </a:fillRef>
          <a:effectRef idx="0">
            <a:schemeClr val="accent1"/>
          </a:effectRef>
          <a:fontRef idx="minor">
            <a:schemeClr val="tx1"/>
          </a:fontRef>
        </p:style>
      </p:cxnSp>
      <p:sp>
        <p:nvSpPr>
          <p:cNvPr id="26" name="Espace réservé du texte 16"/>
          <p:cNvSpPr txBox="1">
            <a:spLocks/>
          </p:cNvSpPr>
          <p:nvPr/>
        </p:nvSpPr>
        <p:spPr>
          <a:xfrm>
            <a:off x="5021601" y="8394928"/>
            <a:ext cx="2231751" cy="1440161"/>
          </a:xfrm>
          <a:prstGeom prst="rect">
            <a:avLst/>
          </a:prstGeom>
        </p:spPr>
        <p:txBody>
          <a:bodyPr/>
          <a:lstStyle>
            <a:lvl1pPr marL="0" indent="0" algn="just" defTabSz="914400" rtl="0" eaLnBrk="1" latinLnBrk="0" hangingPunct="1">
              <a:spcBef>
                <a:spcPts val="0"/>
              </a:spcBef>
              <a:buFont typeface="Arial" pitchFamily="34" charset="0"/>
              <a:buNone/>
              <a:defRPr lang="fr-FR" sz="900" b="0" i="0" u="none" strike="noStrike" kern="1200" baseline="0" smtClean="0">
                <a:solidFill>
                  <a:srgbClr val="79549B"/>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solidFill>
                  <a:srgbClr val="8A2B87"/>
                </a:solidFill>
                <a:latin typeface="Corbel"/>
              </a:rPr>
              <a:t>Cliquez ici pour ajouter du texte : </a:t>
            </a:r>
          </a:p>
          <a:p>
            <a:endParaRPr lang="fr-FR" dirty="0">
              <a:solidFill>
                <a:srgbClr val="8A2B87"/>
              </a:solidFill>
              <a:latin typeface="Corbel"/>
            </a:endParaRPr>
          </a:p>
          <a:p>
            <a:r>
              <a:rPr lang="fr-FR" dirty="0" smtClean="0">
                <a:solidFill>
                  <a:srgbClr val="8A2B87"/>
                </a:solidFill>
                <a:latin typeface="Corbel"/>
              </a:rPr>
              <a:t>Ex : difficulté à mettre en place des leviers</a:t>
            </a:r>
          </a:p>
          <a:p>
            <a:r>
              <a:rPr lang="fr-FR" dirty="0" smtClean="0">
                <a:solidFill>
                  <a:srgbClr val="8A2B87"/>
                </a:solidFill>
                <a:latin typeface="Corbel"/>
              </a:rPr>
              <a:t>Ex : temps de formation manquant</a:t>
            </a:r>
          </a:p>
          <a:p>
            <a:r>
              <a:rPr lang="fr-FR" dirty="0" smtClean="0">
                <a:solidFill>
                  <a:srgbClr val="8A2B87"/>
                </a:solidFill>
                <a:latin typeface="Corbel"/>
              </a:rPr>
              <a:t>…</a:t>
            </a:r>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1320657531"/>
              </p:ext>
            </p:extLst>
          </p:nvPr>
        </p:nvGraphicFramePr>
        <p:xfrm>
          <a:off x="334458" y="6676993"/>
          <a:ext cx="3769108" cy="2834640"/>
        </p:xfrm>
        <a:graphic>
          <a:graphicData uri="http://schemas.openxmlformats.org/drawingml/2006/table">
            <a:tbl>
              <a:tblPr firstRow="1" bandRow="1">
                <a:tableStyleId>{C4B1156A-380E-4F78-BDF5-A606A8083BF9}</a:tableStyleId>
              </a:tblPr>
              <a:tblGrid>
                <a:gridCol w="1208046">
                  <a:extLst>
                    <a:ext uri="{9D8B030D-6E8A-4147-A177-3AD203B41FA5}">
                      <a16:colId xmlns:a16="http://schemas.microsoft.com/office/drawing/2014/main" val="20000"/>
                    </a:ext>
                  </a:extLst>
                </a:gridCol>
                <a:gridCol w="76086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1" kern="1200" dirty="0" smtClean="0">
                          <a:solidFill>
                            <a:schemeClr val="dk1"/>
                          </a:solidFill>
                          <a:latin typeface="Corbel" panose="020B0503020204020204" pitchFamily="34" charset="0"/>
                          <a:ea typeface="+mn-ea"/>
                          <a:cs typeface="Arial" panose="020B0604020202020204" pitchFamily="34" charset="0"/>
                        </a:rPr>
                        <a:t>Objectif 1 : ex</a:t>
                      </a:r>
                      <a:r>
                        <a:rPr lang="fr-FR" sz="900" b="1" kern="1200" baseline="0" dirty="0" smtClean="0">
                          <a:solidFill>
                            <a:schemeClr val="dk1"/>
                          </a:solidFill>
                          <a:latin typeface="Corbel" panose="020B0503020204020204" pitchFamily="34" charset="0"/>
                          <a:ea typeface="+mn-ea"/>
                          <a:cs typeface="Arial" panose="020B0604020202020204" pitchFamily="34" charset="0"/>
                        </a:rPr>
                        <a:t> : rentabilité face aux leviers déployés</a:t>
                      </a:r>
                      <a:endParaRPr lang="fr-FR" sz="900" b="1" kern="1200" dirty="0" smtClean="0">
                        <a:solidFill>
                          <a:schemeClr val="dk1"/>
                        </a:solidFill>
                        <a:latin typeface="Corbel" panose="020B0503020204020204" pitchFamily="34" charset="0"/>
                        <a:ea typeface="+mn-ea"/>
                        <a:cs typeface="Arial" panose="020B0604020202020204" pitchFamily="34" charset="0"/>
                      </a:endParaRPr>
                    </a:p>
                  </a:txBody>
                  <a:tcPr>
                    <a:lnL w="28575" cap="flat" cmpd="sng" algn="ctr">
                      <a:solidFill>
                        <a:srgbClr val="F9764C"/>
                      </a:solidFill>
                      <a:prstDash val="solid"/>
                      <a:round/>
                      <a:headEnd type="none" w="med" len="med"/>
                      <a:tailEnd type="none" w="med" len="med"/>
                    </a:lnL>
                    <a:lnR w="12700" cap="flat" cmpd="sng" algn="ctr">
                      <a:solidFill>
                        <a:srgbClr val="F9764C"/>
                      </a:solidFill>
                      <a:prstDash val="solid"/>
                      <a:round/>
                      <a:headEnd type="none" w="med" len="med"/>
                      <a:tailEnd type="none" w="med" len="med"/>
                    </a:lnR>
                    <a:lnT w="28575"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rgbClr val="F9764C"/>
                      </a:solidFill>
                      <a:prstDash val="solid"/>
                      <a:round/>
                      <a:headEnd type="none" w="med" len="med"/>
                      <a:tailEnd type="none" w="med" len="med"/>
                    </a:lnL>
                    <a:lnR w="12700" cap="flat" cmpd="sng" algn="ctr">
                      <a:solidFill>
                        <a:srgbClr val="F9764C"/>
                      </a:solidFill>
                      <a:prstDash val="solid"/>
                      <a:round/>
                      <a:headEnd type="none" w="med" len="med"/>
                      <a:tailEnd type="none" w="med" len="med"/>
                    </a:lnR>
                    <a:lnT w="28575"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p>
                      <a:endParaRPr lang="fr-FR" sz="800" dirty="0">
                        <a:latin typeface="Corbel" panose="020B0503020204020204" pitchFamily="34" charset="0"/>
                      </a:endParaRPr>
                    </a:p>
                    <a:p>
                      <a:endParaRPr lang="fr-FR" sz="800" dirty="0">
                        <a:latin typeface="Corbel" panose="020B0503020204020204" pitchFamily="34" charset="0"/>
                      </a:endParaRPr>
                    </a:p>
                  </a:txBody>
                  <a:tcPr>
                    <a:lnL w="12700"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28575"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789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1" kern="1200" dirty="0" smtClean="0">
                          <a:solidFill>
                            <a:schemeClr val="dk1"/>
                          </a:solidFill>
                          <a:latin typeface="Corbel" panose="020B0503020204020204" pitchFamily="34" charset="0"/>
                          <a:ea typeface="+mn-ea"/>
                          <a:cs typeface="Arial" panose="020B0604020202020204" pitchFamily="34" charset="0"/>
                        </a:rPr>
                        <a:t>Objectif 2</a:t>
                      </a:r>
                      <a:r>
                        <a:rPr lang="fr-FR" sz="900" b="1" kern="1200" baseline="0" dirty="0" smtClean="0">
                          <a:solidFill>
                            <a:schemeClr val="dk1"/>
                          </a:solidFill>
                          <a:latin typeface="Corbel" panose="020B0503020204020204" pitchFamily="34" charset="0"/>
                          <a:ea typeface="+mn-ea"/>
                          <a:cs typeface="Arial" panose="020B0604020202020204" pitchFamily="34" charset="0"/>
                        </a:rPr>
                        <a:t> : ex : maîtrise de nouvelles techniques de production</a:t>
                      </a:r>
                      <a:endParaRPr lang="fr-FR" sz="900" b="1" kern="1200" dirty="0" smtClean="0">
                        <a:solidFill>
                          <a:schemeClr val="dk1"/>
                        </a:solidFill>
                        <a:latin typeface="Corbel" panose="020B0503020204020204" pitchFamily="34" charset="0"/>
                        <a:ea typeface="+mn-ea"/>
                        <a:cs typeface="Arial" panose="020B0604020202020204" pitchFamily="34" charset="0"/>
                      </a:endParaRPr>
                    </a:p>
                  </a:txBody>
                  <a:tcPr>
                    <a:lnL w="28575" cap="flat" cmpd="sng" algn="ctr">
                      <a:solidFill>
                        <a:srgbClr val="F9764C"/>
                      </a:solidFill>
                      <a:prstDash val="solid"/>
                      <a:round/>
                      <a:headEnd type="none" w="med" len="med"/>
                      <a:tailEnd type="none" w="med" len="med"/>
                    </a:lnL>
                    <a:lnR w="12700"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a:p>
                  </a:txBody>
                  <a:tcPr>
                    <a:lnL w="12700" cap="flat" cmpd="sng" algn="ctr">
                      <a:solidFill>
                        <a:srgbClr val="F9764C"/>
                      </a:solidFill>
                      <a:prstDash val="solid"/>
                      <a:round/>
                      <a:headEnd type="none" w="med" len="med"/>
                      <a:tailEnd type="none" w="med" len="med"/>
                    </a:lnL>
                    <a:lnR w="12700"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pPr marL="0" algn="l" defTabSz="914400" rtl="0" eaLnBrk="1" latinLnBrk="0" hangingPunct="1"/>
                      <a:endParaRPr lang="fr-FR" sz="800" b="0" i="0" u="none" strike="noStrike" kern="1200" baseline="0" dirty="0" smtClean="0">
                        <a:solidFill>
                          <a:schemeClr val="dk1"/>
                        </a:solidFill>
                        <a:latin typeface="Corbel" panose="020B0503020204020204" pitchFamily="34" charset="0"/>
                        <a:ea typeface="+mn-ea"/>
                        <a:cs typeface="+mn-cs"/>
                      </a:endParaRPr>
                    </a:p>
                  </a:txBody>
                  <a:tcPr>
                    <a:lnL w="12700"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1" kern="1200" dirty="0" smtClean="0">
                          <a:solidFill>
                            <a:schemeClr val="dk1"/>
                          </a:solidFill>
                          <a:latin typeface="Corbel" panose="020B0503020204020204" pitchFamily="34" charset="0"/>
                          <a:ea typeface="+mn-ea"/>
                          <a:cs typeface="Arial" panose="020B0604020202020204" pitchFamily="34" charset="0"/>
                        </a:rPr>
                        <a:t>Objectif 3 : ex : rencontre et échanges avec des</a:t>
                      </a:r>
                      <a:r>
                        <a:rPr lang="fr-FR" sz="900" b="1" kern="1200" baseline="0" dirty="0" smtClean="0">
                          <a:solidFill>
                            <a:schemeClr val="dk1"/>
                          </a:solidFill>
                          <a:latin typeface="Corbel" panose="020B0503020204020204" pitchFamily="34" charset="0"/>
                          <a:ea typeface="+mn-ea"/>
                          <a:cs typeface="Arial" panose="020B0604020202020204" pitchFamily="34" charset="0"/>
                        </a:rPr>
                        <a:t> groupes ayant les mêmes problématiques</a:t>
                      </a:r>
                      <a:endParaRPr lang="fr-FR" sz="900" b="1" kern="1200" dirty="0" smtClean="0">
                        <a:solidFill>
                          <a:schemeClr val="dk1"/>
                        </a:solidFill>
                        <a:latin typeface="Corbel" panose="020B0503020204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900" b="1" kern="1200" dirty="0">
                        <a:solidFill>
                          <a:schemeClr val="dk1"/>
                        </a:solidFill>
                        <a:latin typeface="Corbel" panose="020B0503020204020204" pitchFamily="34" charset="0"/>
                        <a:ea typeface="+mn-ea"/>
                        <a:cs typeface="Arial" panose="020B0604020202020204" pitchFamily="34" charset="0"/>
                      </a:endParaRPr>
                    </a:p>
                  </a:txBody>
                  <a:tcPr>
                    <a:lnL w="28575" cap="flat" cmpd="sng" algn="ctr">
                      <a:solidFill>
                        <a:srgbClr val="F9764C"/>
                      </a:solidFill>
                      <a:prstDash val="solid"/>
                      <a:round/>
                      <a:headEnd type="none" w="med" len="med"/>
                      <a:tailEnd type="none" w="med" len="med"/>
                    </a:lnL>
                    <a:lnR w="12700"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dirty="0"/>
                    </a:p>
                  </a:txBody>
                  <a:tcPr>
                    <a:lnL w="12700" cap="flat" cmpd="sng" algn="ctr">
                      <a:solidFill>
                        <a:srgbClr val="F9764C"/>
                      </a:solidFill>
                      <a:prstDash val="solid"/>
                      <a:round/>
                      <a:headEnd type="none" w="med" len="med"/>
                      <a:tailEnd type="none" w="med" len="med"/>
                    </a:lnL>
                    <a:lnR w="12700"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smtClean="0">
                        <a:ln>
                          <a:noFill/>
                        </a:ln>
                        <a:solidFill>
                          <a:prstClr val="black"/>
                        </a:solidFill>
                        <a:effectLst/>
                        <a:uLnTx/>
                        <a:uFillTx/>
                        <a:latin typeface="Corbel" panose="020B0503020204020204" pitchFamily="34" charset="0"/>
                        <a:ea typeface="+mn-ea"/>
                        <a:cs typeface="+mn-cs"/>
                      </a:endParaRPr>
                    </a:p>
                  </a:txBody>
                  <a:tcPr>
                    <a:lnL w="12700"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1" kern="1200" dirty="0" smtClean="0">
                          <a:solidFill>
                            <a:schemeClr val="dk1"/>
                          </a:solidFill>
                          <a:latin typeface="Corbel" panose="020B0503020204020204" pitchFamily="34" charset="0"/>
                          <a:ea typeface="+mn-ea"/>
                          <a:cs typeface="Arial" panose="020B0604020202020204" pitchFamily="34" charset="0"/>
                        </a:rPr>
                        <a:t>Objectif 4 :  ex : constat</a:t>
                      </a:r>
                      <a:r>
                        <a:rPr lang="fr-FR" sz="900" b="1" kern="1200" baseline="0" dirty="0" smtClean="0">
                          <a:solidFill>
                            <a:schemeClr val="dk1"/>
                          </a:solidFill>
                          <a:latin typeface="Corbel" panose="020B0503020204020204" pitchFamily="34" charset="0"/>
                          <a:ea typeface="+mn-ea"/>
                          <a:cs typeface="Arial" panose="020B0604020202020204" pitchFamily="34" charset="0"/>
                        </a:rPr>
                        <a:t> d’impasses infranchissables</a:t>
                      </a:r>
                      <a:endParaRPr lang="fr-FR" sz="900" b="1" kern="1200" dirty="0">
                        <a:solidFill>
                          <a:schemeClr val="dk1"/>
                        </a:solidFill>
                        <a:latin typeface="Corbel" panose="020B0503020204020204" pitchFamily="34" charset="0"/>
                        <a:ea typeface="+mn-ea"/>
                        <a:cs typeface="Arial" panose="020B0604020202020204" pitchFamily="34" charset="0"/>
                      </a:endParaRPr>
                    </a:p>
                  </a:txBody>
                  <a:tcPr>
                    <a:lnL w="28575" cap="flat" cmpd="sng" algn="ctr">
                      <a:solidFill>
                        <a:srgbClr val="F9764C"/>
                      </a:solidFill>
                      <a:prstDash val="solid"/>
                      <a:round/>
                      <a:headEnd type="none" w="med" len="med"/>
                      <a:tailEnd type="none" w="med" len="med"/>
                    </a:lnL>
                    <a:lnR w="12700"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a:p>
                  </a:txBody>
                  <a:tcPr>
                    <a:lnL w="12700" cap="flat" cmpd="sng" algn="ctr">
                      <a:solidFill>
                        <a:srgbClr val="F9764C"/>
                      </a:solidFill>
                      <a:prstDash val="solid"/>
                      <a:round/>
                      <a:headEnd type="none" w="med" len="med"/>
                      <a:tailEnd type="none" w="med" len="med"/>
                    </a:lnL>
                    <a:lnR w="12700"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smtClean="0">
                        <a:ln>
                          <a:noFill/>
                        </a:ln>
                        <a:solidFill>
                          <a:prstClr val="black"/>
                        </a:solidFill>
                        <a:effectLst/>
                        <a:uLnTx/>
                        <a:uFillTx/>
                        <a:latin typeface="Corbel" panose="020B0503020204020204" pitchFamily="34" charset="0"/>
                        <a:ea typeface="+mn-ea"/>
                        <a:cs typeface="+mn-cs"/>
                      </a:endParaRPr>
                    </a:p>
                  </a:txBody>
                  <a:tcPr>
                    <a:lnL w="12700"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5122" name="Picture 2" descr="R:\DATA_PRIV\DATA_DEPHY\2013\02_PILOTAGE_PROJET\07_TRANSFERT_30000\07_Boite à outils\GT fiches valorisation\Trames fiches 30 000\Fiches pratiques remarquables\GCPE\fiche remarquable GCPE\GCPE-R-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841" y="7160461"/>
            <a:ext cx="182562" cy="18256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R:\DATA_PRIV\DATA_DEPHY\2013\02_PILOTAGE_PROJET\07_TRANSFERT_30000\07_Boite à outils\GT fiches valorisation\Trames fiches 30 000\Fiches pratiques remarquables\GCPE\fiche remarquable GCPE\GCPE-R-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41" y="7412874"/>
            <a:ext cx="182563" cy="1825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DATA_PRIV\DATA_DEPHY\2013\02_PILOTAGE_PROJET\07_TRANSFERT_30000\07_Boite à outils\GT fiches valorisation\Trames fiches 30 000\Fiches pratiques remarquables\GCPE\fiche remarquable GCPE\GCPE-R-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827" y="7665286"/>
            <a:ext cx="182562" cy="1825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DATA_PRIV\DATA_DEPHY\2013\02_PILOTAGE_PROJET\07_TRANSFERT_30000\07_Boite à outils\GT fiches valorisation\Trames fiches 30 000\Fiches pratiques remarquables\GCPE\fiche remarquable GCPE\GCPE-R-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9053" y="8351965"/>
            <a:ext cx="182562" cy="182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R:\DATA_PRIV\DATA_DEPHY\2013\02_PILOTAGE_PROJET\07_TRANSFERT_30000\07_Boite à outils\GT fiches valorisation\Trames fiches 30 000\Fiches pratiques remarquables\GCPE\fiche remarquable GCPE\GCPE-R-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6414" y="7438760"/>
            <a:ext cx="182563" cy="1825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DATA_PRIV\DATA_DEPHY\2013\02_PILOTAGE_PROJET\07_TRANSFERT_30000\07_Boite à outils\GT fiches valorisation\Trames fiches 30 000\Fiches pratiques remarquables\GCPE\fiche remarquable GCPE\GCPE-R-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6415" y="6820321"/>
            <a:ext cx="182562" cy="182563"/>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p:cNvPicPr>
            <a:picLocks noChangeAspect="1"/>
          </p:cNvPicPr>
          <p:nvPr/>
        </p:nvPicPr>
        <p:blipFill>
          <a:blip r:embed="rId6">
            <a:duotone>
              <a:prstClr val="black"/>
              <a:srgbClr val="F9764C">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127852" y="2810285"/>
            <a:ext cx="362056" cy="357586"/>
          </a:xfrm>
          <a:prstGeom prst="rect">
            <a:avLst/>
          </a:prstGeom>
        </p:spPr>
      </p:pic>
      <p:pic>
        <p:nvPicPr>
          <p:cNvPr id="28" name="Image 27"/>
          <p:cNvPicPr>
            <a:picLocks noChangeAspect="1"/>
          </p:cNvPicPr>
          <p:nvPr/>
        </p:nvPicPr>
        <p:blipFill>
          <a:blip r:embed="rId8">
            <a:duotone>
              <a:prstClr val="black"/>
              <a:srgbClr val="F9764C">
                <a:tint val="45000"/>
                <a:satMod val="400000"/>
              </a:srgbClr>
            </a:duotone>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1808983" y="2755960"/>
            <a:ext cx="466236" cy="466236"/>
          </a:xfrm>
          <a:prstGeom prst="rect">
            <a:avLst/>
          </a:prstGeom>
        </p:spPr>
      </p:pic>
      <p:pic>
        <p:nvPicPr>
          <p:cNvPr id="29" name="Image 28"/>
          <p:cNvPicPr>
            <a:picLocks noChangeAspect="1"/>
          </p:cNvPicPr>
          <p:nvPr/>
        </p:nvPicPr>
        <p:blipFill>
          <a:blip r:embed="rId10">
            <a:duotone>
              <a:prstClr val="black"/>
              <a:srgbClr val="F9764C">
                <a:tint val="45000"/>
                <a:satMod val="400000"/>
              </a:srgbClr>
            </a:duotone>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2440024" y="2850151"/>
            <a:ext cx="356335" cy="356335"/>
          </a:xfrm>
          <a:prstGeom prst="rect">
            <a:avLst/>
          </a:prstGeom>
        </p:spPr>
      </p:pic>
      <p:sp>
        <p:nvSpPr>
          <p:cNvPr id="30" name="Espace réservé du texte 11"/>
          <p:cNvSpPr txBox="1">
            <a:spLocks/>
          </p:cNvSpPr>
          <p:nvPr/>
        </p:nvSpPr>
        <p:spPr>
          <a:xfrm>
            <a:off x="178687" y="5270679"/>
            <a:ext cx="3303216" cy="279587"/>
          </a:xfrm>
          <a:prstGeom prst="rect">
            <a:avLst/>
          </a:prstGeom>
          <a:solidFill>
            <a:srgbClr val="F9764C"/>
          </a:solidFill>
          <a:ln>
            <a:noFill/>
          </a:ln>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DU COTE DES AGRICULTEURS</a:t>
            </a:r>
            <a:endParaRPr lang="fr-FR" sz="1200" dirty="0">
              <a:solidFill>
                <a:schemeClr val="bg1"/>
              </a:solidFill>
              <a:latin typeface="Arial Black" panose="020B0A04020102020204" pitchFamily="34" charset="0"/>
            </a:endParaRPr>
          </a:p>
        </p:txBody>
      </p:sp>
      <p:sp>
        <p:nvSpPr>
          <p:cNvPr id="31" name="Espace réservé du texte 11"/>
          <p:cNvSpPr txBox="1">
            <a:spLocks/>
          </p:cNvSpPr>
          <p:nvPr/>
        </p:nvSpPr>
        <p:spPr>
          <a:xfrm rot="60000">
            <a:off x="176204" y="5599839"/>
            <a:ext cx="5684347" cy="392506"/>
          </a:xfrm>
          <a:prstGeom prst="rect">
            <a:avLst/>
          </a:prstGeom>
          <a:solidFill>
            <a:srgbClr val="79549B"/>
          </a:solidFill>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AUTO-EVALUATION DU GROUPE</a:t>
            </a:r>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p:txBody>
      </p:sp>
      <p:pic>
        <p:nvPicPr>
          <p:cNvPr id="38" name="Picture 7" descr="R:\DATA_PRIV\DATA_DEPHY\2013\02_PILOTAGE_PROJET\07_TRANSFERT_30000\07_Boite à outils\GT fiches valorisation\Trames fiches 30 000\Fiches trajectoires\fiche trajectoire GCPE1\GCPE-2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7263" y="4017520"/>
            <a:ext cx="588962" cy="628650"/>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p:cNvSpPr txBox="1"/>
          <p:nvPr/>
        </p:nvSpPr>
        <p:spPr>
          <a:xfrm>
            <a:off x="1061878" y="3870180"/>
            <a:ext cx="3260829" cy="646331"/>
          </a:xfrm>
          <a:prstGeom prst="rect">
            <a:avLst/>
          </a:prstGeom>
          <a:noFill/>
        </p:spPr>
        <p:txBody>
          <a:bodyPr wrap="none" rtlCol="0">
            <a:spAutoFit/>
          </a:bodyPr>
          <a:lstStyle/>
          <a:p>
            <a:r>
              <a:rPr lang="fr-FR" sz="900" b="1" dirty="0" smtClean="0">
                <a:solidFill>
                  <a:srgbClr val="F9764C"/>
                </a:solidFill>
                <a:latin typeface="Arial" panose="020B0604020202020204" pitchFamily="34" charset="0"/>
                <a:cs typeface="Arial" panose="020B0604020202020204" pitchFamily="34" charset="0"/>
              </a:rPr>
              <a:t>Commentaires</a:t>
            </a:r>
          </a:p>
          <a:p>
            <a:endParaRPr lang="fr-FR" sz="900" b="1" dirty="0" smtClean="0">
              <a:solidFill>
                <a:srgbClr val="F9764C"/>
              </a:solidFill>
              <a:latin typeface="Arial" panose="020B0604020202020204" pitchFamily="34" charset="0"/>
              <a:cs typeface="Arial" panose="020B0604020202020204" pitchFamily="34" charset="0"/>
            </a:endParaRPr>
          </a:p>
          <a:p>
            <a:r>
              <a:rPr lang="fr-FR" sz="900" i="1" dirty="0" smtClean="0"/>
              <a:t>Commentez les éléments/résultats obtenus grâce à cet indicateur.</a:t>
            </a:r>
          </a:p>
          <a:p>
            <a:r>
              <a:rPr lang="fr-FR" sz="900" i="1" dirty="0" smtClean="0"/>
              <a:t>Ne pas hésiter à ajouter un graphique ou une illustration</a:t>
            </a:r>
            <a:endParaRPr lang="fr-FR" sz="900" b="1" dirty="0">
              <a:latin typeface="Arial" panose="020B0604020202020204" pitchFamily="34" charset="0"/>
              <a:cs typeface="Arial" panose="020B0604020202020204" pitchFamily="34" charset="0"/>
            </a:endParaRPr>
          </a:p>
        </p:txBody>
      </p:sp>
      <p:sp>
        <p:nvSpPr>
          <p:cNvPr id="40" name="Espace réservé du texte 11"/>
          <p:cNvSpPr txBox="1">
            <a:spLocks/>
          </p:cNvSpPr>
          <p:nvPr/>
        </p:nvSpPr>
        <p:spPr>
          <a:xfrm>
            <a:off x="348877" y="1965051"/>
            <a:ext cx="2524125" cy="307310"/>
          </a:xfrm>
          <a:prstGeom prst="rect">
            <a:avLst/>
          </a:prstGeom>
          <a:solidFill>
            <a:srgbClr val="F9764C"/>
          </a:solidFill>
          <a:ln>
            <a:noFill/>
          </a:ln>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AUTRE INDICATEUR</a:t>
            </a:r>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p:txBody>
      </p:sp>
      <p:sp>
        <p:nvSpPr>
          <p:cNvPr id="41" name="Espace réservé du texte 11"/>
          <p:cNvSpPr txBox="1">
            <a:spLocks/>
          </p:cNvSpPr>
          <p:nvPr/>
        </p:nvSpPr>
        <p:spPr>
          <a:xfrm rot="60000">
            <a:off x="346732" y="2273536"/>
            <a:ext cx="3314868" cy="374519"/>
          </a:xfrm>
          <a:prstGeom prst="rect">
            <a:avLst/>
          </a:prstGeom>
          <a:solidFill>
            <a:srgbClr val="79549B"/>
          </a:solidFill>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QUE VOUS TROUVEZ PERTINENT</a:t>
            </a:r>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p:txBody>
      </p:sp>
      <p:sp>
        <p:nvSpPr>
          <p:cNvPr id="44" name="Espace réservé du numéro de diapositive 2"/>
          <p:cNvSpPr txBox="1">
            <a:spLocks/>
          </p:cNvSpPr>
          <p:nvPr/>
        </p:nvSpPr>
        <p:spPr>
          <a:xfrm>
            <a:off x="5418904" y="9859366"/>
            <a:ext cx="1764295" cy="5693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A858E-D7BE-47F8-AE31-39A86B977FBE}" type="slidenum">
              <a:rPr lang="fr-FR" smtClean="0"/>
              <a:pPr/>
              <a:t>3</a:t>
            </a:fld>
            <a:endParaRPr lang="fr-FR"/>
          </a:p>
        </p:txBody>
      </p:sp>
      <p:pic>
        <p:nvPicPr>
          <p:cNvPr id="45" name="Imag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97661" y="10176597"/>
            <a:ext cx="966458" cy="380233"/>
          </a:xfrm>
          <a:prstGeom prst="rect">
            <a:avLst/>
          </a:prstGeom>
        </p:spPr>
      </p:pic>
      <p:sp>
        <p:nvSpPr>
          <p:cNvPr id="46" name="Rectangle 45"/>
          <p:cNvSpPr/>
          <p:nvPr/>
        </p:nvSpPr>
        <p:spPr>
          <a:xfrm flipH="1">
            <a:off x="-179809" y="10118989"/>
            <a:ext cx="7741072"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Image 46"/>
          <p:cNvPicPr>
            <a:picLocks noChangeAspect="1"/>
          </p:cNvPicPr>
          <p:nvPr/>
        </p:nvPicPr>
        <p:blipFill rotWithShape="1">
          <a:blip r:embed="rId14" cstate="print">
            <a:extLst>
              <a:ext uri="{28A0092B-C50C-407E-A947-70E740481C1C}">
                <a14:useLocalDpi xmlns:a14="http://schemas.microsoft.com/office/drawing/2010/main" val="0"/>
              </a:ext>
            </a:extLst>
          </a:blip>
          <a:srcRect r="36142"/>
          <a:stretch/>
        </p:blipFill>
        <p:spPr>
          <a:xfrm>
            <a:off x="-4381095" y="10186332"/>
            <a:ext cx="758446" cy="365120"/>
          </a:xfrm>
          <a:prstGeom prst="rect">
            <a:avLst/>
          </a:prstGeom>
        </p:spPr>
      </p:pic>
      <p:pic>
        <p:nvPicPr>
          <p:cNvPr id="48" name="Imag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68669" y="10172623"/>
            <a:ext cx="862144" cy="378829"/>
          </a:xfrm>
          <a:prstGeom prst="rect">
            <a:avLst/>
          </a:prstGeom>
        </p:spPr>
      </p:pic>
      <p:sp>
        <p:nvSpPr>
          <p:cNvPr id="49" name="ZoneTexte 48"/>
          <p:cNvSpPr txBox="1"/>
          <p:nvPr/>
        </p:nvSpPr>
        <p:spPr>
          <a:xfrm>
            <a:off x="-2733020" y="10143723"/>
            <a:ext cx="2356432" cy="369332"/>
          </a:xfrm>
          <a:prstGeom prst="rect">
            <a:avLst/>
          </a:prstGeom>
          <a:noFill/>
        </p:spPr>
        <p:txBody>
          <a:bodyPr wrap="square" rtlCol="0">
            <a:spAutoFit/>
          </a:bodyPr>
          <a:lstStyle/>
          <a:p>
            <a:pPr algn="ctr"/>
            <a:r>
              <a:rPr lang="fr-FR" sz="900" b="1" dirty="0" smtClean="0"/>
              <a:t>Mettre le logo de l’agence de l’eau qui finance votre groupe à la place de l’encadré</a:t>
            </a:r>
            <a:endParaRPr lang="fr-FR" sz="900" b="1" dirty="0"/>
          </a:p>
        </p:txBody>
      </p:sp>
      <p:cxnSp>
        <p:nvCxnSpPr>
          <p:cNvPr id="50" name="Connecteur droit avec flèche 49"/>
          <p:cNvCxnSpPr/>
          <p:nvPr/>
        </p:nvCxnSpPr>
        <p:spPr>
          <a:xfrm>
            <a:off x="-433119" y="10328389"/>
            <a:ext cx="323390" cy="7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 name="Image 5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57348" y="10113209"/>
            <a:ext cx="1068534" cy="522164"/>
          </a:xfrm>
          <a:prstGeom prst="rect">
            <a:avLst/>
          </a:prstGeom>
        </p:spPr>
      </p:pic>
      <p:pic>
        <p:nvPicPr>
          <p:cNvPr id="52" name="Image 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3990" y="10121471"/>
            <a:ext cx="1049414" cy="571930"/>
          </a:xfrm>
          <a:prstGeom prst="rect">
            <a:avLst/>
          </a:prstGeom>
        </p:spPr>
      </p:pic>
      <p:pic>
        <p:nvPicPr>
          <p:cNvPr id="2" name="Imag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36317" y="6212820"/>
            <a:ext cx="533401" cy="524257"/>
          </a:xfrm>
          <a:prstGeom prst="rect">
            <a:avLst/>
          </a:prstGeom>
        </p:spPr>
      </p:pic>
      <p:sp>
        <p:nvSpPr>
          <p:cNvPr id="7" name="ZoneTexte 6"/>
          <p:cNvSpPr txBox="1"/>
          <p:nvPr/>
        </p:nvSpPr>
        <p:spPr>
          <a:xfrm>
            <a:off x="5538901" y="6244149"/>
            <a:ext cx="1763944" cy="461665"/>
          </a:xfrm>
          <a:prstGeom prst="rect">
            <a:avLst/>
          </a:prstGeom>
          <a:noFill/>
        </p:spPr>
        <p:txBody>
          <a:bodyPr wrap="none" rtlCol="0">
            <a:spAutoFit/>
          </a:bodyPr>
          <a:lstStyle/>
          <a:p>
            <a:r>
              <a:rPr lang="fr-FR" sz="1200" b="1" dirty="0" smtClean="0">
                <a:latin typeface="Arial Black" panose="020B0A04020102020204" pitchFamily="34" charset="0"/>
              </a:rPr>
              <a:t>AVANTAGES </a:t>
            </a:r>
            <a:r>
              <a:rPr lang="fr-FR" sz="1200" dirty="0" smtClean="0">
                <a:latin typeface="Arial" panose="020B0604020202020204" pitchFamily="34" charset="0"/>
                <a:cs typeface="Arial" panose="020B0604020202020204" pitchFamily="34" charset="0"/>
              </a:rPr>
              <a:t>DU </a:t>
            </a:r>
          </a:p>
          <a:p>
            <a:r>
              <a:rPr lang="fr-FR" sz="1200" dirty="0" smtClean="0">
                <a:latin typeface="Arial" panose="020B0604020202020204" pitchFamily="34" charset="0"/>
                <a:cs typeface="Arial" panose="020B0604020202020204" pitchFamily="34" charset="0"/>
              </a:rPr>
              <a:t>TRAVAIL EN GROUPE</a:t>
            </a:r>
            <a:endParaRPr lang="fr-FR" sz="1200" dirty="0">
              <a:latin typeface="Arial" panose="020B0604020202020204" pitchFamily="34" charset="0"/>
              <a:cs typeface="Arial" panose="020B0604020202020204" pitchFamily="34" charset="0"/>
            </a:endParaRPr>
          </a:p>
        </p:txBody>
      </p:sp>
      <p:pic>
        <p:nvPicPr>
          <p:cNvPr id="8" name="Imag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87945" y="7815609"/>
            <a:ext cx="536449" cy="524257"/>
          </a:xfrm>
          <a:prstGeom prst="rect">
            <a:avLst/>
          </a:prstGeom>
        </p:spPr>
      </p:pic>
      <p:sp>
        <p:nvSpPr>
          <p:cNvPr id="53" name="ZoneTexte 52"/>
          <p:cNvSpPr txBox="1"/>
          <p:nvPr/>
        </p:nvSpPr>
        <p:spPr>
          <a:xfrm>
            <a:off x="5613545" y="7848826"/>
            <a:ext cx="1133644" cy="461665"/>
          </a:xfrm>
          <a:prstGeom prst="rect">
            <a:avLst/>
          </a:prstGeom>
          <a:noFill/>
        </p:spPr>
        <p:txBody>
          <a:bodyPr wrap="none" rtlCol="0">
            <a:spAutoFit/>
          </a:bodyPr>
          <a:lstStyle/>
          <a:p>
            <a:r>
              <a:rPr lang="fr-FR" sz="1200" dirty="0" smtClean="0">
                <a:latin typeface="Arial" panose="020B0604020202020204" pitchFamily="34" charset="0"/>
                <a:cs typeface="Arial" panose="020B0604020202020204" pitchFamily="34" charset="0"/>
              </a:rPr>
              <a:t>POINTS </a:t>
            </a:r>
            <a:r>
              <a:rPr lang="fr-FR" sz="1200" dirty="0">
                <a:latin typeface="Arial" panose="020B0604020202020204" pitchFamily="34" charset="0"/>
                <a:cs typeface="Arial" panose="020B0604020202020204" pitchFamily="34" charset="0"/>
              </a:rPr>
              <a:t>DE </a:t>
            </a:r>
          </a:p>
          <a:p>
            <a:r>
              <a:rPr lang="fr-FR" sz="1200" b="1" dirty="0" smtClean="0">
                <a:latin typeface="Arial Black" panose="020B0A04020102020204" pitchFamily="34" charset="0"/>
              </a:rPr>
              <a:t>VIGILANCE</a:t>
            </a:r>
            <a:endParaRPr lang="fr-FR" sz="1200" dirty="0">
              <a:latin typeface="Arial" panose="020B0604020202020204" pitchFamily="34" charset="0"/>
              <a:cs typeface="Arial" panose="020B0604020202020204" pitchFamily="34" charset="0"/>
            </a:endParaRPr>
          </a:p>
        </p:txBody>
      </p:sp>
      <p:pic>
        <p:nvPicPr>
          <p:cNvPr id="42" name="Image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34321" y="10166541"/>
            <a:ext cx="982128" cy="511934"/>
          </a:xfrm>
          <a:prstGeom prst="rect">
            <a:avLst/>
          </a:prstGeom>
        </p:spPr>
      </p:pic>
      <p:sp>
        <p:nvSpPr>
          <p:cNvPr id="55" name="Espace réservé du texte 11"/>
          <p:cNvSpPr txBox="1">
            <a:spLocks/>
          </p:cNvSpPr>
          <p:nvPr/>
        </p:nvSpPr>
        <p:spPr>
          <a:xfrm>
            <a:off x="447917" y="2864610"/>
            <a:ext cx="6717422" cy="947544"/>
          </a:xfrm>
          <a:prstGeom prst="rect">
            <a:avLst/>
          </a:prstGeom>
        </p:spPr>
        <p:txBody>
          <a:bodyPr>
            <a:norm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latin typeface="Corbel bold" panose="020B0703020204020204" pitchFamily="34" charset="0"/>
              </a:rPr>
              <a:t>Ne pas hésiter à s’aider de la diapositive 6 pour plus d’idées.</a:t>
            </a:r>
          </a:p>
          <a:p>
            <a:r>
              <a:rPr lang="fr-FR" dirty="0" smtClean="0">
                <a:latin typeface="Corbel bold" panose="020B0703020204020204" pitchFamily="34" charset="0"/>
              </a:rPr>
              <a:t>Possibilité d’utiliser les logos : </a:t>
            </a:r>
            <a:r>
              <a:rPr lang="fr-FR" dirty="0"/>
              <a:t>environnementaux, économiques et sociaux</a:t>
            </a:r>
          </a:p>
          <a:p>
            <a:endParaRPr lang="fr-FR" dirty="0"/>
          </a:p>
          <a:p>
            <a:endParaRPr lang="fr-FR" dirty="0"/>
          </a:p>
          <a:p>
            <a:endParaRPr lang="fr-FR" dirty="0"/>
          </a:p>
        </p:txBody>
      </p:sp>
      <p:sp>
        <p:nvSpPr>
          <p:cNvPr id="56" name="ZoneTexte 55"/>
          <p:cNvSpPr txBox="1"/>
          <p:nvPr/>
        </p:nvSpPr>
        <p:spPr>
          <a:xfrm>
            <a:off x="-2805957" y="3371670"/>
            <a:ext cx="2161787" cy="738664"/>
          </a:xfrm>
          <a:prstGeom prst="rect">
            <a:avLst/>
          </a:prstGeom>
          <a:noFill/>
        </p:spPr>
        <p:txBody>
          <a:bodyPr wrap="square" rtlCol="0">
            <a:spAutoFit/>
          </a:bodyPr>
          <a:lstStyle/>
          <a:p>
            <a:pPr algn="ctr"/>
            <a:r>
              <a:rPr lang="fr-FR" sz="1400" dirty="0" smtClean="0"/>
              <a:t>Logos des impacts environnementaux, économiques et sociaux</a:t>
            </a:r>
            <a:endParaRPr lang="fr-FR" sz="1400" dirty="0"/>
          </a:p>
        </p:txBody>
      </p:sp>
      <p:cxnSp>
        <p:nvCxnSpPr>
          <p:cNvPr id="57" name="Connecteur droit avec flèche 56"/>
          <p:cNvCxnSpPr/>
          <p:nvPr/>
        </p:nvCxnSpPr>
        <p:spPr>
          <a:xfrm>
            <a:off x="-600000" y="3733639"/>
            <a:ext cx="323390" cy="7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3162468" y="7109185"/>
            <a:ext cx="2161787" cy="738664"/>
          </a:xfrm>
          <a:prstGeom prst="rect">
            <a:avLst/>
          </a:prstGeom>
          <a:noFill/>
        </p:spPr>
        <p:txBody>
          <a:bodyPr wrap="square" rtlCol="0">
            <a:spAutoFit/>
          </a:bodyPr>
          <a:lstStyle/>
          <a:p>
            <a:pPr algn="ctr"/>
            <a:r>
              <a:rPr lang="fr-FR" sz="1400" dirty="0" smtClean="0"/>
              <a:t>Logos pouvant être utilisés pour indiquer le niveau de satisfaction</a:t>
            </a:r>
            <a:endParaRPr lang="fr-FR" sz="1400" dirty="0"/>
          </a:p>
        </p:txBody>
      </p:sp>
      <p:cxnSp>
        <p:nvCxnSpPr>
          <p:cNvPr id="59" name="Connecteur droit avec flèche 58"/>
          <p:cNvCxnSpPr/>
          <p:nvPr/>
        </p:nvCxnSpPr>
        <p:spPr>
          <a:xfrm>
            <a:off x="-956511" y="7471154"/>
            <a:ext cx="323390" cy="7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659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5" descr="R:\DATA_PRIV\DATA_DEPHY\2013\02_PILOTAGE_PROJET\07_TRANSFERT_30000\07_Boite à outils\GT fiches valorisation\Trames fiches 30 000\Fiches trajectoires\fiche trajectoire GCPE1\GCPE-3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91100"/>
            <a:ext cx="7561263" cy="57023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e 6"/>
          <p:cNvGrpSpPr/>
          <p:nvPr/>
        </p:nvGrpSpPr>
        <p:grpSpPr>
          <a:xfrm>
            <a:off x="4058464" y="2034333"/>
            <a:ext cx="3168352" cy="7610135"/>
            <a:chOff x="4058464" y="2034333"/>
            <a:chExt cx="3168352" cy="7610135"/>
          </a:xfrm>
        </p:grpSpPr>
        <p:sp>
          <p:nvSpPr>
            <p:cNvPr id="42" name="Rectangle avec flèche vers la gauche 41"/>
            <p:cNvSpPr/>
            <p:nvPr/>
          </p:nvSpPr>
          <p:spPr>
            <a:xfrm>
              <a:off x="4058464" y="2034333"/>
              <a:ext cx="3168352" cy="3912005"/>
            </a:xfrm>
            <a:prstGeom prst="leftArrowCallout">
              <a:avLst>
                <a:gd name="adj1" fmla="val 19458"/>
                <a:gd name="adj2" fmla="val 10479"/>
                <a:gd name="adj3" fmla="val 15255"/>
                <a:gd name="adj4" fmla="val 84745"/>
              </a:avLst>
            </a:prstGeom>
            <a:solidFill>
              <a:srgbClr val="FF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Rectangle avec flèche vers la gauche 102"/>
            <p:cNvSpPr/>
            <p:nvPr/>
          </p:nvSpPr>
          <p:spPr>
            <a:xfrm>
              <a:off x="4072281" y="6205962"/>
              <a:ext cx="3154535" cy="3438506"/>
            </a:xfrm>
            <a:prstGeom prst="leftArrowCallout">
              <a:avLst>
                <a:gd name="adj1" fmla="val 19458"/>
                <a:gd name="adj2" fmla="val 10479"/>
                <a:gd name="adj3" fmla="val 15255"/>
                <a:gd name="adj4" fmla="val 84745"/>
              </a:avLst>
            </a:prstGeom>
            <a:solidFill>
              <a:srgbClr val="FF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 name="Rectangle 39"/>
          <p:cNvSpPr/>
          <p:nvPr/>
        </p:nvSpPr>
        <p:spPr>
          <a:xfrm>
            <a:off x="253936" y="3762746"/>
            <a:ext cx="3090816" cy="218359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p:cNvSpPr/>
          <p:nvPr/>
        </p:nvSpPr>
        <p:spPr>
          <a:xfrm>
            <a:off x="2411933" y="4874883"/>
            <a:ext cx="1008112" cy="10080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texte 35"/>
          <p:cNvSpPr>
            <a:spLocks noGrp="1"/>
          </p:cNvSpPr>
          <p:nvPr>
            <p:ph type="body" sz="quarter" idx="4294967295"/>
          </p:nvPr>
        </p:nvSpPr>
        <p:spPr>
          <a:xfrm>
            <a:off x="263777" y="3653000"/>
            <a:ext cx="3092400" cy="1657385"/>
          </a:xfrm>
        </p:spPr>
        <p:txBody>
          <a:bodyPr>
            <a:normAutofit/>
          </a:bodyPr>
          <a:lstStyle/>
          <a:p>
            <a:pPr marL="0" indent="0">
              <a:buNone/>
            </a:pPr>
            <a:endParaRPr lang="fr-FR" sz="1200" dirty="0">
              <a:solidFill>
                <a:srgbClr val="8A2B87"/>
              </a:solidFill>
              <a:latin typeface="Corbel" panose="020B0503020204020204" pitchFamily="34" charset="0"/>
              <a:cs typeface="Arial" panose="020B0604020202020204" pitchFamily="34" charset="0"/>
            </a:endParaRPr>
          </a:p>
        </p:txBody>
      </p:sp>
      <p:sp>
        <p:nvSpPr>
          <p:cNvPr id="12" name="Espace réservé du texte 11"/>
          <p:cNvSpPr txBox="1">
            <a:spLocks/>
          </p:cNvSpPr>
          <p:nvPr/>
        </p:nvSpPr>
        <p:spPr>
          <a:xfrm>
            <a:off x="263779" y="2195467"/>
            <a:ext cx="2275018" cy="370664"/>
          </a:xfrm>
          <a:prstGeom prst="rect">
            <a:avLst/>
          </a:prstGeom>
          <a:solidFill>
            <a:srgbClr val="F9764C"/>
          </a:solidFill>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TEMOIGNAGES</a:t>
            </a:r>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p:txBody>
      </p:sp>
      <p:cxnSp>
        <p:nvCxnSpPr>
          <p:cNvPr id="55" name="Connecteur droit 54"/>
          <p:cNvCxnSpPr/>
          <p:nvPr/>
        </p:nvCxnSpPr>
        <p:spPr>
          <a:xfrm>
            <a:off x="4830639" y="3978548"/>
            <a:ext cx="2088232" cy="0"/>
          </a:xfrm>
          <a:prstGeom prst="line">
            <a:avLst/>
          </a:prstGeom>
          <a:ln w="19050">
            <a:solidFill>
              <a:srgbClr val="79549B"/>
            </a:solidFill>
            <a:prstDash val="sysDot"/>
          </a:ln>
        </p:spPr>
        <p:style>
          <a:lnRef idx="1">
            <a:schemeClr val="accent1"/>
          </a:lnRef>
          <a:fillRef idx="0">
            <a:schemeClr val="accent1"/>
          </a:fillRef>
          <a:effectRef idx="0">
            <a:schemeClr val="accent1"/>
          </a:effectRef>
          <a:fontRef idx="minor">
            <a:schemeClr val="tx1"/>
          </a:fontRef>
        </p:style>
      </p:cxnSp>
      <p:sp>
        <p:nvSpPr>
          <p:cNvPr id="62" name="Espace réservé du texte 2"/>
          <p:cNvSpPr txBox="1">
            <a:spLocks/>
          </p:cNvSpPr>
          <p:nvPr/>
        </p:nvSpPr>
        <p:spPr>
          <a:xfrm>
            <a:off x="4762563" y="2898428"/>
            <a:ext cx="2403672" cy="984188"/>
          </a:xfrm>
          <a:prstGeom prst="rect">
            <a:avLst/>
          </a:prstGeom>
        </p:spPr>
        <p:txBody>
          <a:bodyPr>
            <a:normAutofit/>
          </a:bodyPr>
          <a:lstStyle>
            <a:lvl1pPr marL="0" indent="0" algn="l" defTabSz="914400" rtl="0" eaLnBrk="1" latinLnBrk="0" hangingPunct="1">
              <a:spcBef>
                <a:spcPct val="20000"/>
              </a:spcBef>
              <a:buFont typeface="Arial" pitchFamily="34" charset="0"/>
              <a:buNone/>
              <a:defRPr sz="900" kern="1200">
                <a:solidFill>
                  <a:srgbClr val="F9764C"/>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Cliquez ici pour ajouter du texte</a:t>
            </a:r>
            <a:endParaRPr lang="fr-FR" dirty="0"/>
          </a:p>
        </p:txBody>
      </p:sp>
      <p:sp>
        <p:nvSpPr>
          <p:cNvPr id="63" name="Espace réservé du texte 4"/>
          <p:cNvSpPr txBox="1">
            <a:spLocks/>
          </p:cNvSpPr>
          <p:nvPr/>
        </p:nvSpPr>
        <p:spPr>
          <a:xfrm>
            <a:off x="4830639" y="4918455"/>
            <a:ext cx="2335596" cy="1297837"/>
          </a:xfrm>
          <a:prstGeom prst="rect">
            <a:avLst/>
          </a:prstGeom>
        </p:spPr>
        <p:txBody>
          <a:bodyPr>
            <a:normAutofit/>
          </a:bodyPr>
          <a:lstStyle>
            <a:lvl1pPr marL="0" indent="0" algn="l" defTabSz="914400" rtl="0" eaLnBrk="1" latinLnBrk="0" hangingPunct="1">
              <a:spcBef>
                <a:spcPct val="20000"/>
              </a:spcBef>
              <a:buFont typeface="Arial" pitchFamily="34" charset="0"/>
              <a:buNone/>
              <a:defRPr sz="900" kern="1200" baseline="0">
                <a:solidFill>
                  <a:srgbClr val="79549B"/>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Cliquez ici pour ajuter du texte</a:t>
            </a:r>
            <a:endParaRPr lang="fr-FR" dirty="0"/>
          </a:p>
        </p:txBody>
      </p:sp>
      <p:sp>
        <p:nvSpPr>
          <p:cNvPr id="65" name="Espace réservé du texte 16"/>
          <p:cNvSpPr txBox="1">
            <a:spLocks/>
          </p:cNvSpPr>
          <p:nvPr/>
        </p:nvSpPr>
        <p:spPr>
          <a:xfrm>
            <a:off x="6013450" y="10315575"/>
            <a:ext cx="1366838" cy="280988"/>
          </a:xfrm>
          <a:prstGeom prst="rect">
            <a:avLst/>
          </a:prstGeom>
        </p:spPr>
        <p:txBody>
          <a:bodyPr>
            <a:normAutofit/>
          </a:bodyPr>
          <a:lstStyle>
            <a:lvl1pPr marL="0" indent="0" algn="r" defTabSz="914400" rtl="0" eaLnBrk="1" latinLnBrk="0" hangingPunct="1">
              <a:spcBef>
                <a:spcPct val="20000"/>
              </a:spcBef>
              <a:buFont typeface="Arial" pitchFamily="34" charset="0"/>
              <a:buNone/>
              <a:defRPr sz="1200" b="1" i="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mtClean="0"/>
              <a:t>Date</a:t>
            </a:r>
            <a:endParaRPr lang="fr-FR" dirty="0"/>
          </a:p>
        </p:txBody>
      </p:sp>
      <p:sp>
        <p:nvSpPr>
          <p:cNvPr id="69" name="Espace réservé du texte 30"/>
          <p:cNvSpPr txBox="1">
            <a:spLocks/>
          </p:cNvSpPr>
          <p:nvPr/>
        </p:nvSpPr>
        <p:spPr>
          <a:xfrm>
            <a:off x="458783" y="5310386"/>
            <a:ext cx="1704729" cy="503658"/>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400" kern="1200" baseline="0">
                <a:solidFill>
                  <a:schemeClr val="tx1"/>
                </a:solidFill>
                <a:latin typeface="Edwardian Script ITC" panose="030303020407070D0804"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Signature de l’agriculteur</a:t>
            </a:r>
            <a:endParaRPr lang="fr-FR" dirty="0"/>
          </a:p>
        </p:txBody>
      </p:sp>
      <p:sp>
        <p:nvSpPr>
          <p:cNvPr id="70" name="Espace réservé du texte 33"/>
          <p:cNvSpPr txBox="1">
            <a:spLocks/>
          </p:cNvSpPr>
          <p:nvPr/>
        </p:nvSpPr>
        <p:spPr>
          <a:xfrm rot="120000">
            <a:off x="267926" y="2831678"/>
            <a:ext cx="1840404" cy="269875"/>
          </a:xfrm>
          <a:prstGeom prst="rect">
            <a:avLst/>
          </a:prstGeom>
          <a:solidFill>
            <a:srgbClr val="F8B79A"/>
          </a:solidFill>
        </p:spPr>
        <p:txBody>
          <a:bodyPr>
            <a:normAutofit/>
          </a:bodyPr>
          <a:lstStyle>
            <a:lvl1pPr marL="0" indent="0" algn="l" defTabSz="914400" rtl="0" eaLnBrk="1" latinLnBrk="0" hangingPunct="1">
              <a:spcBef>
                <a:spcPct val="20000"/>
              </a:spcBef>
              <a:buFont typeface="Arial" pitchFamily="34" charset="0"/>
              <a:buNone/>
              <a:defRPr sz="1100" b="1" i="1" kern="1200">
                <a:solidFill>
                  <a:srgbClr val="79549B"/>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Nom, Prénom</a:t>
            </a:r>
            <a:endParaRPr lang="fr-FR" dirty="0"/>
          </a:p>
        </p:txBody>
      </p:sp>
      <p:sp>
        <p:nvSpPr>
          <p:cNvPr id="72" name="Espace réservé du numéro de diapositive 2"/>
          <p:cNvSpPr txBox="1">
            <a:spLocks/>
          </p:cNvSpPr>
          <p:nvPr/>
        </p:nvSpPr>
        <p:spPr>
          <a:xfrm>
            <a:off x="5418904" y="9859366"/>
            <a:ext cx="1764295" cy="5693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A858E-D7BE-47F8-AE31-39A86B977FBE}" type="slidenum">
              <a:rPr lang="fr-FR" smtClean="0"/>
              <a:pPr/>
              <a:t>4</a:t>
            </a:fld>
            <a:endParaRPr lang="fr-FR"/>
          </a:p>
        </p:txBody>
      </p:sp>
      <p:pic>
        <p:nvPicPr>
          <p:cNvPr id="73" name="Imag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7661" y="10176597"/>
            <a:ext cx="966458" cy="380233"/>
          </a:xfrm>
          <a:prstGeom prst="rect">
            <a:avLst/>
          </a:prstGeom>
        </p:spPr>
      </p:pic>
      <p:sp>
        <p:nvSpPr>
          <p:cNvPr id="74" name="Rectangle 73"/>
          <p:cNvSpPr/>
          <p:nvPr/>
        </p:nvSpPr>
        <p:spPr>
          <a:xfrm flipH="1">
            <a:off x="-179809" y="10118989"/>
            <a:ext cx="7741072"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5" name="Image 74"/>
          <p:cNvPicPr>
            <a:picLocks noChangeAspect="1"/>
          </p:cNvPicPr>
          <p:nvPr/>
        </p:nvPicPr>
        <p:blipFill rotWithShape="1">
          <a:blip r:embed="rId5" cstate="print">
            <a:extLst>
              <a:ext uri="{28A0092B-C50C-407E-A947-70E740481C1C}">
                <a14:useLocalDpi xmlns:a14="http://schemas.microsoft.com/office/drawing/2010/main" val="0"/>
              </a:ext>
            </a:extLst>
          </a:blip>
          <a:srcRect r="36142"/>
          <a:stretch/>
        </p:blipFill>
        <p:spPr>
          <a:xfrm>
            <a:off x="-4381095" y="10186332"/>
            <a:ext cx="758446" cy="365120"/>
          </a:xfrm>
          <a:prstGeom prst="rect">
            <a:avLst/>
          </a:prstGeom>
        </p:spPr>
      </p:pic>
      <p:pic>
        <p:nvPicPr>
          <p:cNvPr id="76" name="Imag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669" y="10172623"/>
            <a:ext cx="862144" cy="378829"/>
          </a:xfrm>
          <a:prstGeom prst="rect">
            <a:avLst/>
          </a:prstGeom>
        </p:spPr>
      </p:pic>
      <p:sp>
        <p:nvSpPr>
          <p:cNvPr id="77" name="ZoneTexte 76"/>
          <p:cNvSpPr txBox="1"/>
          <p:nvPr/>
        </p:nvSpPr>
        <p:spPr>
          <a:xfrm>
            <a:off x="-2733020" y="10143723"/>
            <a:ext cx="2356432" cy="369332"/>
          </a:xfrm>
          <a:prstGeom prst="rect">
            <a:avLst/>
          </a:prstGeom>
          <a:noFill/>
        </p:spPr>
        <p:txBody>
          <a:bodyPr wrap="square" rtlCol="0">
            <a:spAutoFit/>
          </a:bodyPr>
          <a:lstStyle/>
          <a:p>
            <a:pPr algn="ctr"/>
            <a:r>
              <a:rPr lang="fr-FR" sz="900" b="1" dirty="0" smtClean="0"/>
              <a:t>Mettre le logo de l’agence de l’eau qui finance votre groupe à la place de l’encadré</a:t>
            </a:r>
            <a:endParaRPr lang="fr-FR" sz="900" b="1" dirty="0"/>
          </a:p>
        </p:txBody>
      </p:sp>
      <p:cxnSp>
        <p:nvCxnSpPr>
          <p:cNvPr id="78" name="Connecteur droit avec flèche 77"/>
          <p:cNvCxnSpPr/>
          <p:nvPr/>
        </p:nvCxnSpPr>
        <p:spPr>
          <a:xfrm>
            <a:off x="-433119" y="10328389"/>
            <a:ext cx="323390" cy="7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9" name="Imag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7348" y="10113209"/>
            <a:ext cx="1068534" cy="522164"/>
          </a:xfrm>
          <a:prstGeom prst="rect">
            <a:avLst/>
          </a:prstGeom>
        </p:spPr>
      </p:pic>
      <p:pic>
        <p:nvPicPr>
          <p:cNvPr id="80" name="Image 7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990" y="10121471"/>
            <a:ext cx="1049414" cy="571930"/>
          </a:xfrm>
          <a:prstGeom prst="rect">
            <a:avLst/>
          </a:prstGeom>
        </p:spPr>
      </p:pic>
      <p:sp>
        <p:nvSpPr>
          <p:cNvPr id="81" name="Espace réservé du texte 11"/>
          <p:cNvSpPr txBox="1">
            <a:spLocks/>
          </p:cNvSpPr>
          <p:nvPr/>
        </p:nvSpPr>
        <p:spPr>
          <a:xfrm rot="60000">
            <a:off x="265966" y="2566076"/>
            <a:ext cx="3303216" cy="279587"/>
          </a:xfrm>
          <a:prstGeom prst="rect">
            <a:avLst/>
          </a:prstGeom>
          <a:solidFill>
            <a:srgbClr val="79549B"/>
          </a:solidFill>
          <a:ln>
            <a:noFill/>
          </a:ln>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D’UN AGRICULTEUR DU GROUPE</a:t>
            </a:r>
            <a:endParaRPr lang="fr-FR" sz="1200" dirty="0">
              <a:solidFill>
                <a:schemeClr val="bg1"/>
              </a:solidFill>
              <a:latin typeface="Arial Black" panose="020B0A04020102020204" pitchFamily="34" charset="0"/>
            </a:endParaRPr>
          </a:p>
        </p:txBody>
      </p:sp>
      <p:sp>
        <p:nvSpPr>
          <p:cNvPr id="83" name="ZoneTexte 82"/>
          <p:cNvSpPr txBox="1"/>
          <p:nvPr/>
        </p:nvSpPr>
        <p:spPr>
          <a:xfrm>
            <a:off x="-3622649" y="5310387"/>
            <a:ext cx="2885343" cy="369332"/>
          </a:xfrm>
          <a:prstGeom prst="rect">
            <a:avLst/>
          </a:prstGeom>
          <a:noFill/>
        </p:spPr>
        <p:txBody>
          <a:bodyPr wrap="square" rtlCol="0">
            <a:spAutoFit/>
          </a:bodyPr>
          <a:lstStyle/>
          <a:p>
            <a:pPr algn="ctr"/>
            <a:r>
              <a:rPr lang="fr-FR" sz="900" b="1" dirty="0" smtClean="0"/>
              <a:t>Koala à remplacer par une photo de l’agriculteur ou une image illustrant son propos</a:t>
            </a:r>
            <a:endParaRPr lang="fr-FR" sz="900" b="1" dirty="0"/>
          </a:p>
        </p:txBody>
      </p:sp>
      <p:cxnSp>
        <p:nvCxnSpPr>
          <p:cNvPr id="84" name="Connecteur droit avec flèche 83"/>
          <p:cNvCxnSpPr/>
          <p:nvPr/>
        </p:nvCxnSpPr>
        <p:spPr>
          <a:xfrm>
            <a:off x="-793837" y="5495052"/>
            <a:ext cx="323390" cy="7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252239" y="6202169"/>
            <a:ext cx="3757756" cy="344229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p:cNvSpPr/>
          <p:nvPr/>
        </p:nvSpPr>
        <p:spPr>
          <a:xfrm>
            <a:off x="2502641" y="8572199"/>
            <a:ext cx="1008112" cy="10080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space réservé du texte 35"/>
          <p:cNvSpPr txBox="1">
            <a:spLocks/>
          </p:cNvSpPr>
          <p:nvPr/>
        </p:nvSpPr>
        <p:spPr>
          <a:xfrm>
            <a:off x="341462" y="7191108"/>
            <a:ext cx="3092400" cy="25886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200" dirty="0">
                <a:solidFill>
                  <a:srgbClr val="8A2B87"/>
                </a:solidFill>
                <a:latin typeface="Corbel" panose="020B0503020204020204" pitchFamily="34" charset="0"/>
                <a:cs typeface="Arial" panose="020B0604020202020204" pitchFamily="34" charset="0"/>
              </a:rPr>
              <a:t>Avis de l’animateur sur la mise en place de la pratique par ses agris et la faisabilité à l’échelle de son groupe, rôle de l’accompagnement et du travail en groupe pour la mise ne place de cette pratique. Décrire ce qui pourrait être fait pour aller plus loin dans la démarche ou comment le groupe à d’ores et déjà prévu de continuer dans la démarche au terme des 3 ans.</a:t>
            </a:r>
          </a:p>
          <a:p>
            <a:pPr marL="0" indent="0">
              <a:buNone/>
            </a:pPr>
            <a:endParaRPr lang="fr-FR" sz="1200" dirty="0">
              <a:solidFill>
                <a:srgbClr val="8A2B87"/>
              </a:solidFill>
              <a:latin typeface="Corbel" panose="020B0503020204020204" pitchFamily="34" charset="0"/>
              <a:cs typeface="Arial" panose="020B0604020202020204" pitchFamily="34" charset="0"/>
            </a:endParaRPr>
          </a:p>
        </p:txBody>
      </p:sp>
      <p:sp>
        <p:nvSpPr>
          <p:cNvPr id="87" name="ZoneTexte 86"/>
          <p:cNvSpPr txBox="1"/>
          <p:nvPr/>
        </p:nvSpPr>
        <p:spPr>
          <a:xfrm>
            <a:off x="135924" y="3136673"/>
            <a:ext cx="3167806" cy="400110"/>
          </a:xfrm>
          <a:prstGeom prst="rect">
            <a:avLst/>
          </a:prstGeom>
          <a:noFill/>
        </p:spPr>
        <p:txBody>
          <a:bodyPr wrap="square" rtlCol="0">
            <a:spAutoFit/>
          </a:bodyPr>
          <a:lstStyle/>
          <a:p>
            <a:r>
              <a:rPr lang="fr-FR" sz="1000" b="1" i="1" dirty="0" smtClean="0">
                <a:solidFill>
                  <a:srgbClr val="F9764C"/>
                </a:solidFill>
                <a:latin typeface="Arial" panose="020B0604020202020204" pitchFamily="34" charset="0"/>
                <a:cs typeface="Arial" panose="020B0604020202020204" pitchFamily="34" charset="0"/>
              </a:rPr>
              <a:t>En quoi le groupe et l’accompagnement 30 000 vous ont-ils permis de progresser?</a:t>
            </a:r>
            <a:endParaRPr lang="fr-FR" sz="1000" b="1" i="1" dirty="0">
              <a:solidFill>
                <a:srgbClr val="F9764C"/>
              </a:solidFill>
              <a:latin typeface="Arial" panose="020B0604020202020204" pitchFamily="34" charset="0"/>
              <a:cs typeface="Arial" panose="020B0604020202020204" pitchFamily="34" charset="0"/>
            </a:endParaRPr>
          </a:p>
        </p:txBody>
      </p:sp>
      <p:sp>
        <p:nvSpPr>
          <p:cNvPr id="88" name="Espace réservé du texte 30"/>
          <p:cNvSpPr txBox="1">
            <a:spLocks/>
          </p:cNvSpPr>
          <p:nvPr/>
        </p:nvSpPr>
        <p:spPr>
          <a:xfrm>
            <a:off x="549491" y="9007702"/>
            <a:ext cx="1704729" cy="503658"/>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400" kern="1200" baseline="0">
                <a:solidFill>
                  <a:schemeClr val="tx1"/>
                </a:solidFill>
                <a:latin typeface="Edwardian Script ITC" panose="030303020407070D0804"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Signature de l’animateur</a:t>
            </a:r>
            <a:endParaRPr lang="fr-FR" dirty="0"/>
          </a:p>
        </p:txBody>
      </p:sp>
      <p:sp>
        <p:nvSpPr>
          <p:cNvPr id="89" name="Espace réservé du texte 33"/>
          <p:cNvSpPr txBox="1">
            <a:spLocks/>
          </p:cNvSpPr>
          <p:nvPr/>
        </p:nvSpPr>
        <p:spPr>
          <a:xfrm rot="120000">
            <a:off x="358634" y="6772984"/>
            <a:ext cx="1840404" cy="269875"/>
          </a:xfrm>
          <a:prstGeom prst="rect">
            <a:avLst/>
          </a:prstGeom>
          <a:solidFill>
            <a:srgbClr val="F8B79A"/>
          </a:solidFill>
        </p:spPr>
        <p:txBody>
          <a:bodyPr>
            <a:normAutofit/>
          </a:bodyPr>
          <a:lstStyle>
            <a:lvl1pPr marL="0" indent="0" algn="l" defTabSz="914400" rtl="0" eaLnBrk="1" latinLnBrk="0" hangingPunct="1">
              <a:spcBef>
                <a:spcPct val="20000"/>
              </a:spcBef>
              <a:buFont typeface="Arial" pitchFamily="34" charset="0"/>
              <a:buNone/>
              <a:defRPr sz="1100" b="1" i="1" kern="1200">
                <a:solidFill>
                  <a:srgbClr val="79549B"/>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Nom, Prénom</a:t>
            </a:r>
            <a:endParaRPr lang="fr-FR" dirty="0"/>
          </a:p>
        </p:txBody>
      </p:sp>
      <p:sp>
        <p:nvSpPr>
          <p:cNvPr id="92" name="ZoneTexte 91"/>
          <p:cNvSpPr txBox="1"/>
          <p:nvPr/>
        </p:nvSpPr>
        <p:spPr>
          <a:xfrm>
            <a:off x="-3514942" y="9081824"/>
            <a:ext cx="2885343" cy="369332"/>
          </a:xfrm>
          <a:prstGeom prst="rect">
            <a:avLst/>
          </a:prstGeom>
          <a:noFill/>
        </p:spPr>
        <p:txBody>
          <a:bodyPr wrap="square" rtlCol="0">
            <a:spAutoFit/>
          </a:bodyPr>
          <a:lstStyle/>
          <a:p>
            <a:pPr algn="ctr"/>
            <a:r>
              <a:rPr lang="fr-FR" sz="900" b="1" dirty="0" smtClean="0"/>
              <a:t>Koala à remplacer par une photo de l’agriculteur ou une image illustrant son propos</a:t>
            </a:r>
            <a:endParaRPr lang="fr-FR" sz="900" b="1" dirty="0"/>
          </a:p>
        </p:txBody>
      </p:sp>
      <p:cxnSp>
        <p:nvCxnSpPr>
          <p:cNvPr id="93" name="Connecteur droit avec flèche 92"/>
          <p:cNvCxnSpPr/>
          <p:nvPr/>
        </p:nvCxnSpPr>
        <p:spPr>
          <a:xfrm>
            <a:off x="-686130" y="9266489"/>
            <a:ext cx="323390" cy="7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4" name="Imag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8634" y="4246379"/>
            <a:ext cx="536449" cy="524257"/>
          </a:xfrm>
          <a:prstGeom prst="rect">
            <a:avLst/>
          </a:prstGeom>
        </p:spPr>
      </p:pic>
      <p:sp>
        <p:nvSpPr>
          <p:cNvPr id="96" name="ZoneTexte 95"/>
          <p:cNvSpPr txBox="1"/>
          <p:nvPr/>
        </p:nvSpPr>
        <p:spPr>
          <a:xfrm>
            <a:off x="5299012" y="4239424"/>
            <a:ext cx="1175322" cy="461665"/>
          </a:xfrm>
          <a:prstGeom prst="rect">
            <a:avLst/>
          </a:prstGeom>
          <a:noFill/>
        </p:spPr>
        <p:txBody>
          <a:bodyPr wrap="none" rtlCol="0">
            <a:spAutoFit/>
          </a:bodyPr>
          <a:lstStyle/>
          <a:p>
            <a:r>
              <a:rPr lang="fr-FR" sz="1200" dirty="0" smtClean="0">
                <a:latin typeface="Arial" panose="020B0604020202020204" pitchFamily="34" charset="0"/>
                <a:cs typeface="Arial" panose="020B0604020202020204" pitchFamily="34" charset="0"/>
              </a:rPr>
              <a:t>PRINCIPAUX </a:t>
            </a:r>
            <a:endParaRPr lang="fr-FR" sz="1200" dirty="0">
              <a:latin typeface="Arial" panose="020B0604020202020204" pitchFamily="34" charset="0"/>
              <a:cs typeface="Arial" panose="020B0604020202020204" pitchFamily="34" charset="0"/>
            </a:endParaRPr>
          </a:p>
          <a:p>
            <a:r>
              <a:rPr lang="fr-FR" sz="1200" b="1" dirty="0" smtClean="0">
                <a:latin typeface="Arial Black" panose="020B0A04020102020204" pitchFamily="34" charset="0"/>
              </a:rPr>
              <a:t>FREINS</a:t>
            </a:r>
            <a:endParaRPr lang="fr-FR" sz="1200" dirty="0">
              <a:latin typeface="Arial" panose="020B0604020202020204" pitchFamily="34" charset="0"/>
              <a:cs typeface="Arial" panose="020B0604020202020204" pitchFamily="34" charset="0"/>
            </a:endParaRPr>
          </a:p>
        </p:txBody>
      </p:sp>
      <p:pic>
        <p:nvPicPr>
          <p:cNvPr id="3" name="Imag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0639" y="6512108"/>
            <a:ext cx="588265" cy="627889"/>
          </a:xfrm>
          <a:prstGeom prst="rect">
            <a:avLst/>
          </a:prstGeom>
        </p:spPr>
      </p:pic>
      <p:sp>
        <p:nvSpPr>
          <p:cNvPr id="97" name="ZoneTexte 96"/>
          <p:cNvSpPr txBox="1"/>
          <p:nvPr/>
        </p:nvSpPr>
        <p:spPr>
          <a:xfrm>
            <a:off x="5458843" y="6666880"/>
            <a:ext cx="1473480" cy="276999"/>
          </a:xfrm>
          <a:prstGeom prst="rect">
            <a:avLst/>
          </a:prstGeom>
          <a:noFill/>
        </p:spPr>
        <p:txBody>
          <a:bodyPr wrap="none" rtlCol="0">
            <a:spAutoFit/>
          </a:bodyPr>
          <a:lstStyle/>
          <a:p>
            <a:r>
              <a:rPr lang="fr-FR" sz="1200" dirty="0" smtClean="0">
                <a:latin typeface="Arial Black" panose="020B0A04020102020204" pitchFamily="34" charset="0"/>
                <a:cs typeface="Arial" panose="020B0604020202020204" pitchFamily="34" charset="0"/>
              </a:rPr>
              <a:t>MES CONSEILS</a:t>
            </a:r>
            <a:endParaRPr lang="fr-FR" sz="1200" dirty="0">
              <a:latin typeface="Arial Black" panose="020B0A04020102020204" pitchFamily="34" charset="0"/>
              <a:cs typeface="Arial" panose="020B0604020202020204" pitchFamily="34" charset="0"/>
            </a:endParaRPr>
          </a:p>
        </p:txBody>
      </p:sp>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2563" y="2288083"/>
            <a:ext cx="576073" cy="527305"/>
          </a:xfrm>
          <a:prstGeom prst="rect">
            <a:avLst/>
          </a:prstGeom>
        </p:spPr>
      </p:pic>
      <p:sp>
        <p:nvSpPr>
          <p:cNvPr id="98" name="ZoneTexte 97"/>
          <p:cNvSpPr txBox="1"/>
          <p:nvPr/>
        </p:nvSpPr>
        <p:spPr>
          <a:xfrm>
            <a:off x="5299012" y="2328110"/>
            <a:ext cx="1258678" cy="461665"/>
          </a:xfrm>
          <a:prstGeom prst="rect">
            <a:avLst/>
          </a:prstGeom>
          <a:noFill/>
        </p:spPr>
        <p:txBody>
          <a:bodyPr wrap="none" rtlCol="0">
            <a:spAutoFit/>
          </a:bodyPr>
          <a:lstStyle/>
          <a:p>
            <a:r>
              <a:rPr lang="fr-FR" sz="1200" dirty="0" smtClean="0">
                <a:latin typeface="Arial" panose="020B0604020202020204" pitchFamily="34" charset="0"/>
                <a:cs typeface="Arial" panose="020B0604020202020204" pitchFamily="34" charset="0"/>
              </a:rPr>
              <a:t>PRINCIPALES </a:t>
            </a:r>
            <a:endParaRPr lang="fr-FR" sz="1200" dirty="0">
              <a:latin typeface="Arial" panose="020B0604020202020204" pitchFamily="34" charset="0"/>
              <a:cs typeface="Arial" panose="020B0604020202020204" pitchFamily="34" charset="0"/>
            </a:endParaRPr>
          </a:p>
          <a:p>
            <a:r>
              <a:rPr lang="fr-FR" sz="1200" b="1" dirty="0" smtClean="0">
                <a:latin typeface="Arial Black" panose="020B0A04020102020204" pitchFamily="34" charset="0"/>
              </a:rPr>
              <a:t>REUSSITES</a:t>
            </a:r>
            <a:endParaRPr lang="fr-FR" sz="1200" dirty="0">
              <a:latin typeface="Arial" panose="020B0604020202020204" pitchFamily="34" charset="0"/>
              <a:cs typeface="Arial" panose="020B0604020202020204" pitchFamily="34" charset="0"/>
            </a:endParaRPr>
          </a:p>
        </p:txBody>
      </p:sp>
      <p:sp>
        <p:nvSpPr>
          <p:cNvPr id="101" name="Espace réservé du texte 2"/>
          <p:cNvSpPr txBox="1">
            <a:spLocks/>
          </p:cNvSpPr>
          <p:nvPr/>
        </p:nvSpPr>
        <p:spPr>
          <a:xfrm>
            <a:off x="4876700" y="7272408"/>
            <a:ext cx="2289535" cy="1890716"/>
          </a:xfrm>
          <a:prstGeom prst="rect">
            <a:avLst/>
          </a:prstGeom>
        </p:spPr>
        <p:txBody>
          <a:bodyPr>
            <a:normAutofit/>
          </a:bodyPr>
          <a:lstStyle>
            <a:lvl1pPr marL="0" indent="0" algn="l" defTabSz="914400" rtl="0" eaLnBrk="1" latinLnBrk="0" hangingPunct="1">
              <a:spcBef>
                <a:spcPct val="20000"/>
              </a:spcBef>
              <a:buFont typeface="Arial" pitchFamily="34" charset="0"/>
              <a:buNone/>
              <a:defRPr sz="900" kern="1200">
                <a:solidFill>
                  <a:srgbClr val="F9764C"/>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Cliquez ici pour ajouter du texte</a:t>
            </a:r>
            <a:endParaRPr lang="fr-FR" dirty="0"/>
          </a:p>
        </p:txBody>
      </p:sp>
      <p:sp>
        <p:nvSpPr>
          <p:cNvPr id="102" name="Espace réservé du texte 11"/>
          <p:cNvSpPr txBox="1">
            <a:spLocks/>
          </p:cNvSpPr>
          <p:nvPr/>
        </p:nvSpPr>
        <p:spPr>
          <a:xfrm>
            <a:off x="354485" y="6198897"/>
            <a:ext cx="3409486" cy="351869"/>
          </a:xfrm>
          <a:prstGeom prst="rect">
            <a:avLst/>
          </a:prstGeom>
          <a:solidFill>
            <a:srgbClr val="F9764C"/>
          </a:solidFill>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TEMOIGNAGES ET PERSPECTIVES</a:t>
            </a:r>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p:txBody>
      </p:sp>
      <p:sp>
        <p:nvSpPr>
          <p:cNvPr id="90" name="Espace réservé du texte 11"/>
          <p:cNvSpPr txBox="1">
            <a:spLocks/>
          </p:cNvSpPr>
          <p:nvPr/>
        </p:nvSpPr>
        <p:spPr>
          <a:xfrm rot="60000">
            <a:off x="356674" y="6507382"/>
            <a:ext cx="3303216" cy="279587"/>
          </a:xfrm>
          <a:prstGeom prst="rect">
            <a:avLst/>
          </a:prstGeom>
          <a:solidFill>
            <a:srgbClr val="79549B"/>
          </a:solidFill>
          <a:ln>
            <a:noFill/>
          </a:ln>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DE L’ANIMATEUR DU GROUPE</a:t>
            </a:r>
            <a:endParaRPr lang="fr-FR" sz="1200" dirty="0">
              <a:solidFill>
                <a:schemeClr val="bg1"/>
              </a:solidFill>
              <a:latin typeface="Arial Black" panose="020B0A04020102020204" pitchFamily="34" charset="0"/>
            </a:endParaRPr>
          </a:p>
        </p:txBody>
      </p:sp>
      <p:pic>
        <p:nvPicPr>
          <p:cNvPr id="46" name="Imag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34321" y="10166541"/>
            <a:ext cx="982128" cy="511934"/>
          </a:xfrm>
          <a:prstGeom prst="rect">
            <a:avLst/>
          </a:prstGeom>
        </p:spPr>
      </p:pic>
    </p:spTree>
    <p:extLst>
      <p:ext uri="{BB962C8B-B14F-4D97-AF65-F5344CB8AC3E}">
        <p14:creationId xmlns:p14="http://schemas.microsoft.com/office/powerpoint/2010/main" val="1162004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2279" y="4050556"/>
            <a:ext cx="6480720" cy="461665"/>
          </a:xfrm>
          <a:prstGeom prst="rect">
            <a:avLst/>
          </a:prstGeom>
          <a:solidFill>
            <a:srgbClr val="F9764C"/>
          </a:solidFill>
        </p:spPr>
        <p:txBody>
          <a:bodyPr wrap="square" rtlCol="0">
            <a:spAutoFit/>
          </a:bodyPr>
          <a:lstStyle/>
          <a:p>
            <a:pPr algn="ctr"/>
            <a:r>
              <a:rPr lang="fr-FR" sz="2400" b="1" dirty="0" smtClean="0">
                <a:solidFill>
                  <a:schemeClr val="bg1"/>
                </a:solidFill>
                <a:latin typeface="Corbel bold" panose="020B0703020204020204" pitchFamily="34" charset="0"/>
              </a:rPr>
              <a:t>COMPLEMENTS EN APPUI AU REMPLISSAGE</a:t>
            </a:r>
            <a:endParaRPr lang="fr-FR" sz="2400" b="1" dirty="0">
              <a:solidFill>
                <a:schemeClr val="bg1"/>
              </a:solidFill>
              <a:latin typeface="Corbel bold" panose="020B0703020204020204" pitchFamily="34" charset="0"/>
            </a:endParaRPr>
          </a:p>
        </p:txBody>
      </p:sp>
      <p:sp>
        <p:nvSpPr>
          <p:cNvPr id="4" name="Rectangle 3"/>
          <p:cNvSpPr/>
          <p:nvPr/>
        </p:nvSpPr>
        <p:spPr>
          <a:xfrm flipH="1">
            <a:off x="-179808" y="10170821"/>
            <a:ext cx="7741072"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321" y="10166541"/>
            <a:ext cx="982128" cy="51193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349" y="10165041"/>
            <a:ext cx="1068534" cy="52216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91" y="10173303"/>
            <a:ext cx="1049414" cy="571930"/>
          </a:xfrm>
          <a:prstGeom prst="rect">
            <a:avLst/>
          </a:prstGeom>
        </p:spPr>
      </p:pic>
    </p:spTree>
    <p:extLst>
      <p:ext uri="{BB962C8B-B14F-4D97-AF65-F5344CB8AC3E}">
        <p14:creationId xmlns:p14="http://schemas.microsoft.com/office/powerpoint/2010/main" val="19408759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Espace réservé du numéro de diapositive 5"/>
          <p:cNvSpPr txBox="1">
            <a:spLocks/>
          </p:cNvSpPr>
          <p:nvPr/>
        </p:nvSpPr>
        <p:spPr>
          <a:xfrm>
            <a:off x="5312409" y="8668255"/>
            <a:ext cx="1764295" cy="5693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A858E-D7BE-47F8-AE31-39A86B977FBE}" type="slidenum">
              <a:rPr lang="fr-FR" smtClean="0"/>
              <a:pPr/>
              <a:t>6</a:t>
            </a:fld>
            <a:endParaRPr lang="fr-FR"/>
          </a:p>
        </p:txBody>
      </p:sp>
      <p:sp>
        <p:nvSpPr>
          <p:cNvPr id="75" name="Rectangle à coins arrondis 74"/>
          <p:cNvSpPr/>
          <p:nvPr/>
        </p:nvSpPr>
        <p:spPr>
          <a:xfrm>
            <a:off x="5408933" y="8391195"/>
            <a:ext cx="1020841" cy="450632"/>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76" name="Picture 5" descr="R:\DATA_PRIV\DATA_DEPHY\2013\02_PILOTAGE_PROJET\07_TRANSFERT_30000\07_Boite à outils\GT fiches valorisation\Trames fiches 30 000\Fiches trajectoires\fiche trajectoire GCPE1\GCPE-3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57" y="4991100"/>
            <a:ext cx="7562850" cy="570230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à coins arrondis 76"/>
          <p:cNvSpPr/>
          <p:nvPr/>
        </p:nvSpPr>
        <p:spPr>
          <a:xfrm>
            <a:off x="102310" y="7245944"/>
            <a:ext cx="7128664" cy="1970381"/>
          </a:xfrm>
          <a:prstGeom prst="roundRect">
            <a:avLst>
              <a:gd name="adj" fmla="val 90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à coins arrondis 77"/>
          <p:cNvSpPr/>
          <p:nvPr/>
        </p:nvSpPr>
        <p:spPr>
          <a:xfrm>
            <a:off x="150261" y="3686560"/>
            <a:ext cx="3456052" cy="2595386"/>
          </a:xfrm>
          <a:prstGeom prst="roundRect">
            <a:avLst>
              <a:gd name="adj" fmla="val 90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9" name="Rectangle à coins arrondis 78"/>
          <p:cNvSpPr/>
          <p:nvPr/>
        </p:nvSpPr>
        <p:spPr>
          <a:xfrm>
            <a:off x="3845455" y="3699136"/>
            <a:ext cx="3448456" cy="2595386"/>
          </a:xfrm>
          <a:prstGeom prst="roundRect">
            <a:avLst>
              <a:gd name="adj" fmla="val 90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0" name="Picture 5" descr="R:\DATA_PRIV\DATA_DEPHY\2013\02_PILOTAGE_PROJET\07_TRANSFERT_30000\07_Boite à outils\GT fiches valorisation\Trames fiches 30 000\Fiches trajectoires\fiche trajectoire GCPE1\GCPE-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9753" y="7884936"/>
            <a:ext cx="588962" cy="6286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R:\DATA_PRIV\DATA_DEPHY\2013\02_PILOTAGE_PROJET\07_TRANSFERT_30000\07_Boite à outils\GT fiches valorisation\Trames fiches 30 000\Fiches trajectoires\fiche trajectoire GCPE1\GCPE-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7704" y="5502434"/>
            <a:ext cx="588962" cy="62865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7" descr="R:\DATA_PRIV\DATA_DEPHY\2013\02_PILOTAGE_PROJET\07_TRANSFERT_30000\07_Boite à outils\GT fiches valorisation\Trames fiches 30 000\Fiches trajectoires\fiche trajectoire GCPE1\GCPE-2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937" y="5489858"/>
            <a:ext cx="588962" cy="62865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à coins arrondis 35"/>
          <p:cNvSpPr/>
          <p:nvPr/>
        </p:nvSpPr>
        <p:spPr>
          <a:xfrm>
            <a:off x="265597" y="3761666"/>
            <a:ext cx="1134000" cy="1440160"/>
          </a:xfrm>
          <a:prstGeom prst="roundRect">
            <a:avLst>
              <a:gd name="adj" fmla="val 6703"/>
            </a:avLst>
          </a:prstGeom>
          <a:solidFill>
            <a:srgbClr val="F9764C"/>
          </a:solidFill>
          <a:ln>
            <a:solidFill>
              <a:srgbClr val="F97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à coins arrondis 34"/>
          <p:cNvSpPr/>
          <p:nvPr/>
        </p:nvSpPr>
        <p:spPr>
          <a:xfrm>
            <a:off x="1417725" y="3761666"/>
            <a:ext cx="991222" cy="1440160"/>
          </a:xfrm>
          <a:prstGeom prst="roundRect">
            <a:avLst>
              <a:gd name="adj" fmla="val 6703"/>
            </a:avLst>
          </a:prstGeom>
          <a:solidFill>
            <a:srgbClr val="F9764C"/>
          </a:solidFill>
          <a:ln>
            <a:solidFill>
              <a:srgbClr val="F97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à coins arrondis 33"/>
          <p:cNvSpPr/>
          <p:nvPr/>
        </p:nvSpPr>
        <p:spPr>
          <a:xfrm>
            <a:off x="2425965" y="3761666"/>
            <a:ext cx="1134982" cy="1440160"/>
          </a:xfrm>
          <a:prstGeom prst="roundRect">
            <a:avLst>
              <a:gd name="adj" fmla="val 6703"/>
            </a:avLst>
          </a:prstGeom>
          <a:solidFill>
            <a:srgbClr val="F9764C"/>
          </a:solidFill>
          <a:ln>
            <a:solidFill>
              <a:srgbClr val="F97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9" name="Tableau 28"/>
          <p:cNvGraphicFramePr>
            <a:graphicFrameLocks noGrp="1"/>
          </p:cNvGraphicFramePr>
          <p:nvPr>
            <p:extLst>
              <p:ext uri="{D42A27DB-BD31-4B8C-83A1-F6EECF244321}">
                <p14:modId xmlns:p14="http://schemas.microsoft.com/office/powerpoint/2010/main" val="2912395237"/>
              </p:ext>
            </p:extLst>
          </p:nvPr>
        </p:nvGraphicFramePr>
        <p:xfrm>
          <a:off x="269133" y="3799766"/>
          <a:ext cx="3291942" cy="1433625"/>
        </p:xfrm>
        <a:graphic>
          <a:graphicData uri="http://schemas.openxmlformats.org/drawingml/2006/table">
            <a:tbl>
              <a:tblPr firstRow="1" bandRow="1">
                <a:tableStyleId>{5C22544A-7EE6-4342-B048-85BDC9FD1C3A}</a:tableStyleId>
              </a:tblPr>
              <a:tblGrid>
                <a:gridCol w="1160474">
                  <a:extLst>
                    <a:ext uri="{9D8B030D-6E8A-4147-A177-3AD203B41FA5}">
                      <a16:colId xmlns:a16="http://schemas.microsoft.com/office/drawing/2014/main" val="20000"/>
                    </a:ext>
                  </a:extLst>
                </a:gridCol>
                <a:gridCol w="979340">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tblGrid>
              <a:tr h="300000">
                <a:tc>
                  <a:txBody>
                    <a:bodyPr/>
                    <a:lstStyle/>
                    <a:p>
                      <a:pPr algn="ctr"/>
                      <a:r>
                        <a:rPr lang="fr-FR" sz="900" dirty="0" smtClean="0">
                          <a:latin typeface="Corbel" panose="020B0503020204020204" pitchFamily="34" charset="0"/>
                        </a:rPr>
                        <a:t>Performances</a:t>
                      </a:r>
                      <a:r>
                        <a:rPr lang="fr-FR" sz="900" baseline="0" dirty="0" smtClean="0">
                          <a:latin typeface="Corbel" panose="020B0503020204020204" pitchFamily="34" charset="0"/>
                        </a:rPr>
                        <a:t> économiques</a:t>
                      </a:r>
                      <a:endParaRPr lang="fr-FR" sz="900" dirty="0">
                        <a:latin typeface="Corbel" panose="020B0503020204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F9764C"/>
                    </a:solidFill>
                  </a:tcPr>
                </a:tc>
                <a:tc>
                  <a:txBody>
                    <a:bodyPr/>
                    <a:lstStyle/>
                    <a:p>
                      <a:pPr algn="ctr"/>
                      <a:r>
                        <a:rPr lang="fr-FR" sz="900" dirty="0" smtClean="0">
                          <a:latin typeface="Corbel" panose="020B0503020204020204" pitchFamily="34" charset="0"/>
                        </a:rPr>
                        <a:t>Etat initial</a:t>
                      </a:r>
                    </a:p>
                    <a:p>
                      <a:pPr algn="ctr"/>
                      <a:r>
                        <a:rPr lang="fr-FR" sz="900" dirty="0" smtClean="0">
                          <a:latin typeface="Corbel" panose="020B0503020204020204" pitchFamily="34" charset="0"/>
                        </a:rPr>
                        <a:t>(préciser année)</a:t>
                      </a:r>
                      <a:endParaRPr lang="fr-FR" sz="900" dirty="0">
                        <a:latin typeface="Corbel" panose="020B0503020204020204" pitchFamily="34" charset="0"/>
                      </a:endParaRPr>
                    </a:p>
                  </a:txBody>
                  <a:tcPr>
                    <a:lnT w="12700" cap="flat" cmpd="sng" algn="ctr">
                      <a:noFill/>
                      <a:prstDash val="solid"/>
                      <a:round/>
                      <a:headEnd type="none" w="med" len="med"/>
                      <a:tailEnd type="none" w="med" len="med"/>
                    </a:lnT>
                    <a:solidFill>
                      <a:srgbClr val="F9764C"/>
                    </a:solidFill>
                  </a:tcPr>
                </a:tc>
                <a:tc>
                  <a:txBody>
                    <a:bodyPr/>
                    <a:lstStyle/>
                    <a:p>
                      <a:pPr algn="ctr"/>
                      <a:r>
                        <a:rPr lang="fr-FR" sz="900" dirty="0" smtClean="0">
                          <a:latin typeface="Corbel" panose="020B0503020204020204" pitchFamily="34" charset="0"/>
                        </a:rPr>
                        <a:t>Etat actuel</a:t>
                      </a:r>
                    </a:p>
                    <a:p>
                      <a:pPr algn="ctr"/>
                      <a:r>
                        <a:rPr lang="fr-FR" sz="900" dirty="0" smtClean="0">
                          <a:latin typeface="Corbel" panose="020B0503020204020204" pitchFamily="34" charset="0"/>
                        </a:rPr>
                        <a:t>(préciser année)</a:t>
                      </a:r>
                      <a:endParaRPr lang="fr-FR" sz="900" dirty="0">
                        <a:latin typeface="Corbel" panose="020B050302020402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9764C"/>
                    </a:solidFill>
                  </a:tcPr>
                </a:tc>
                <a:extLst>
                  <a:ext uri="{0D108BD9-81ED-4DB2-BD59-A6C34878D82A}">
                    <a16:rowId xmlns:a16="http://schemas.microsoft.com/office/drawing/2014/main" val="10000"/>
                  </a:ext>
                </a:extLst>
              </a:tr>
              <a:tr h="203769">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B w="12700" cap="flat" cmpd="sng" algn="ctr">
                      <a:solidFill>
                        <a:srgbClr val="F9764C"/>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6433">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9097">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761">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4425">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F9764C"/>
                      </a:solidFill>
                      <a:prstDash val="solid"/>
                      <a:round/>
                      <a:headEnd type="none" w="med" len="med"/>
                      <a:tailEnd type="none" w="med" len="med"/>
                    </a:lnL>
                    <a:lnR w="28575" cap="flat" cmpd="sng" algn="ctr">
                      <a:solidFill>
                        <a:srgbClr val="F9764C"/>
                      </a:solidFill>
                      <a:prstDash val="solid"/>
                      <a:round/>
                      <a:headEnd type="none" w="med" len="med"/>
                      <a:tailEnd type="none" w="med" len="med"/>
                    </a:lnR>
                    <a:lnT w="12700" cap="flat" cmpd="sng" algn="ctr">
                      <a:solidFill>
                        <a:srgbClr val="F9764C"/>
                      </a:solidFill>
                      <a:prstDash val="solid"/>
                      <a:round/>
                      <a:headEnd type="none" w="med" len="med"/>
                      <a:tailEnd type="none" w="med" len="med"/>
                    </a:lnT>
                    <a:lnB w="12700" cap="flat" cmpd="sng" algn="ctr">
                      <a:solidFill>
                        <a:srgbClr val="F9764C"/>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39" name="Rectangle à coins arrondis 38"/>
          <p:cNvSpPr/>
          <p:nvPr/>
        </p:nvSpPr>
        <p:spPr>
          <a:xfrm>
            <a:off x="3938900" y="3770933"/>
            <a:ext cx="1162472" cy="1440160"/>
          </a:xfrm>
          <a:prstGeom prst="roundRect">
            <a:avLst>
              <a:gd name="adj" fmla="val 6703"/>
            </a:avLst>
          </a:prstGeom>
          <a:solidFill>
            <a:srgbClr val="03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à coins arrondis 39"/>
          <p:cNvSpPr/>
          <p:nvPr/>
        </p:nvSpPr>
        <p:spPr>
          <a:xfrm>
            <a:off x="5109975" y="3770933"/>
            <a:ext cx="1017637" cy="1440160"/>
          </a:xfrm>
          <a:prstGeom prst="roundRect">
            <a:avLst>
              <a:gd name="adj" fmla="val 6703"/>
            </a:avLst>
          </a:prstGeom>
          <a:solidFill>
            <a:srgbClr val="03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à coins arrondis 40"/>
          <p:cNvSpPr/>
          <p:nvPr/>
        </p:nvSpPr>
        <p:spPr>
          <a:xfrm>
            <a:off x="6137137" y="3770933"/>
            <a:ext cx="1093837" cy="1440160"/>
          </a:xfrm>
          <a:prstGeom prst="roundRect">
            <a:avLst>
              <a:gd name="adj" fmla="val 6703"/>
            </a:avLst>
          </a:prstGeom>
          <a:solidFill>
            <a:srgbClr val="03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2" name="Tableau 41"/>
          <p:cNvGraphicFramePr>
            <a:graphicFrameLocks noGrp="1"/>
          </p:cNvGraphicFramePr>
          <p:nvPr>
            <p:extLst>
              <p:ext uri="{D42A27DB-BD31-4B8C-83A1-F6EECF244321}">
                <p14:modId xmlns:p14="http://schemas.microsoft.com/office/powerpoint/2010/main" val="4047490205"/>
              </p:ext>
            </p:extLst>
          </p:nvPr>
        </p:nvGraphicFramePr>
        <p:xfrm>
          <a:off x="3946316" y="3799719"/>
          <a:ext cx="3273782" cy="1433625"/>
        </p:xfrm>
        <a:graphic>
          <a:graphicData uri="http://schemas.openxmlformats.org/drawingml/2006/table">
            <a:tbl>
              <a:tblPr firstRow="1" bandRow="1">
                <a:tableStyleId>{5C22544A-7EE6-4342-B048-85BDC9FD1C3A}</a:tableStyleId>
              </a:tblPr>
              <a:tblGrid>
                <a:gridCol w="1160474">
                  <a:extLst>
                    <a:ext uri="{9D8B030D-6E8A-4147-A177-3AD203B41FA5}">
                      <a16:colId xmlns:a16="http://schemas.microsoft.com/office/drawing/2014/main" val="20000"/>
                    </a:ext>
                  </a:extLst>
                </a:gridCol>
                <a:gridCol w="103318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tblGrid>
              <a:tr h="300000">
                <a:tc>
                  <a:txBody>
                    <a:bodyPr/>
                    <a:lstStyle/>
                    <a:p>
                      <a:pPr algn="ctr"/>
                      <a:r>
                        <a:rPr lang="fr-FR" sz="900" dirty="0" smtClean="0">
                          <a:latin typeface="Corbel" panose="020B0503020204020204" pitchFamily="34" charset="0"/>
                        </a:rPr>
                        <a:t>Performances</a:t>
                      </a:r>
                      <a:r>
                        <a:rPr lang="fr-FR" sz="900" baseline="0" dirty="0" smtClean="0">
                          <a:latin typeface="Corbel" panose="020B0503020204020204" pitchFamily="34" charset="0"/>
                        </a:rPr>
                        <a:t> sociales</a:t>
                      </a:r>
                      <a:endParaRPr lang="fr-FR" sz="900" dirty="0">
                        <a:latin typeface="Corbel" panose="020B0503020204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03B3E5"/>
                    </a:solidFill>
                  </a:tcPr>
                </a:tc>
                <a:tc>
                  <a:txBody>
                    <a:bodyPr/>
                    <a:lstStyle/>
                    <a:p>
                      <a:pPr algn="ctr"/>
                      <a:r>
                        <a:rPr lang="fr-FR" sz="900" dirty="0" smtClean="0">
                          <a:latin typeface="Corbel" panose="020B0503020204020204" pitchFamily="34" charset="0"/>
                        </a:rPr>
                        <a:t>Etat initial</a:t>
                      </a:r>
                    </a:p>
                    <a:p>
                      <a:pPr algn="ctr"/>
                      <a:r>
                        <a:rPr lang="fr-FR" sz="900" dirty="0" smtClean="0">
                          <a:latin typeface="Corbel" panose="020B0503020204020204" pitchFamily="34" charset="0"/>
                        </a:rPr>
                        <a:t>(préciser année)</a:t>
                      </a:r>
                      <a:endParaRPr lang="fr-FR" sz="900" dirty="0">
                        <a:latin typeface="Corbel" panose="020B0503020204020204" pitchFamily="34" charset="0"/>
                      </a:endParaRPr>
                    </a:p>
                  </a:txBody>
                  <a:tcPr>
                    <a:lnT w="12700" cap="flat" cmpd="sng" algn="ctr">
                      <a:noFill/>
                      <a:prstDash val="solid"/>
                      <a:round/>
                      <a:headEnd type="none" w="med" len="med"/>
                      <a:tailEnd type="none" w="med" len="med"/>
                    </a:lnT>
                    <a:solidFill>
                      <a:srgbClr val="03B3E5"/>
                    </a:solidFill>
                  </a:tcPr>
                </a:tc>
                <a:tc>
                  <a:txBody>
                    <a:bodyPr/>
                    <a:lstStyle/>
                    <a:p>
                      <a:pPr algn="ctr"/>
                      <a:r>
                        <a:rPr lang="fr-FR" sz="900" dirty="0" smtClean="0">
                          <a:latin typeface="Corbel" panose="020B0503020204020204" pitchFamily="34" charset="0"/>
                        </a:rPr>
                        <a:t>Etat actuel</a:t>
                      </a:r>
                    </a:p>
                    <a:p>
                      <a:pPr algn="ctr"/>
                      <a:r>
                        <a:rPr lang="fr-FR" sz="900" dirty="0" smtClean="0">
                          <a:latin typeface="Corbel" panose="020B0503020204020204" pitchFamily="34" charset="0"/>
                        </a:rPr>
                        <a:t>(préciser année)</a:t>
                      </a:r>
                      <a:endParaRPr lang="fr-FR" sz="900" dirty="0">
                        <a:latin typeface="Corbel" panose="020B050302020402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3B3E5"/>
                    </a:solidFill>
                  </a:tcPr>
                </a:tc>
                <a:extLst>
                  <a:ext uri="{0D108BD9-81ED-4DB2-BD59-A6C34878D82A}">
                    <a16:rowId xmlns:a16="http://schemas.microsoft.com/office/drawing/2014/main" val="10000"/>
                  </a:ext>
                </a:extLst>
              </a:tr>
              <a:tr h="203769">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B w="12700" cap="flat" cmpd="sng" algn="ctr">
                      <a:solidFill>
                        <a:srgbClr val="03B3E5"/>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B w="12700" cap="flat" cmpd="sng" algn="ctr">
                      <a:solidFill>
                        <a:srgbClr val="03B3E5"/>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B w="12700" cap="flat" cmpd="sng" algn="ctr">
                      <a:solidFill>
                        <a:srgbClr val="03B3E5"/>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6433">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9097">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761">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4425">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03B3E5"/>
                      </a:solidFill>
                      <a:prstDash val="solid"/>
                      <a:round/>
                      <a:headEnd type="none" w="med" len="med"/>
                      <a:tailEnd type="none" w="med" len="med"/>
                    </a:lnL>
                    <a:lnR w="28575" cap="flat" cmpd="sng" algn="ctr">
                      <a:solidFill>
                        <a:srgbClr val="03B3E5"/>
                      </a:solidFill>
                      <a:prstDash val="solid"/>
                      <a:round/>
                      <a:headEnd type="none" w="med" len="med"/>
                      <a:tailEnd type="none" w="med" len="med"/>
                    </a:lnR>
                    <a:lnT w="12700" cap="flat" cmpd="sng" algn="ctr">
                      <a:solidFill>
                        <a:srgbClr val="03B3E5"/>
                      </a:solidFill>
                      <a:prstDash val="solid"/>
                      <a:round/>
                      <a:headEnd type="none" w="med" len="med"/>
                      <a:tailEnd type="none" w="med" len="med"/>
                    </a:lnT>
                    <a:lnB w="12700" cap="flat" cmpd="sng" algn="ctr">
                      <a:solidFill>
                        <a:srgbClr val="03B3E5"/>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43" name="Rectangle à coins arrondis 42"/>
          <p:cNvSpPr/>
          <p:nvPr/>
        </p:nvSpPr>
        <p:spPr>
          <a:xfrm>
            <a:off x="243458" y="7353878"/>
            <a:ext cx="1162472" cy="1440160"/>
          </a:xfrm>
          <a:prstGeom prst="roundRect">
            <a:avLst>
              <a:gd name="adj" fmla="val 6703"/>
            </a:avLst>
          </a:prstGeom>
          <a:solidFill>
            <a:srgbClr val="79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à coins arrondis 43"/>
          <p:cNvSpPr/>
          <p:nvPr/>
        </p:nvSpPr>
        <p:spPr>
          <a:xfrm>
            <a:off x="1414533" y="7353878"/>
            <a:ext cx="990356" cy="1440160"/>
          </a:xfrm>
          <a:prstGeom prst="roundRect">
            <a:avLst>
              <a:gd name="adj" fmla="val 6703"/>
            </a:avLst>
          </a:prstGeom>
          <a:solidFill>
            <a:srgbClr val="79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à coins arrondis 44"/>
          <p:cNvSpPr/>
          <p:nvPr/>
        </p:nvSpPr>
        <p:spPr>
          <a:xfrm>
            <a:off x="2414414" y="7353878"/>
            <a:ext cx="1079864" cy="1440160"/>
          </a:xfrm>
          <a:prstGeom prst="roundRect">
            <a:avLst>
              <a:gd name="adj" fmla="val 6703"/>
            </a:avLst>
          </a:prstGeom>
          <a:solidFill>
            <a:srgbClr val="79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6" name="Tableau 45"/>
          <p:cNvGraphicFramePr>
            <a:graphicFrameLocks noGrp="1"/>
          </p:cNvGraphicFramePr>
          <p:nvPr>
            <p:extLst>
              <p:ext uri="{D42A27DB-BD31-4B8C-83A1-F6EECF244321}">
                <p14:modId xmlns:p14="http://schemas.microsoft.com/office/powerpoint/2010/main" val="1115393312"/>
              </p:ext>
            </p:extLst>
          </p:nvPr>
        </p:nvGraphicFramePr>
        <p:xfrm>
          <a:off x="252225" y="7416125"/>
          <a:ext cx="3232784" cy="1433625"/>
        </p:xfrm>
        <a:graphic>
          <a:graphicData uri="http://schemas.openxmlformats.org/drawingml/2006/table">
            <a:tbl>
              <a:tblPr firstRow="1" bandRow="1">
                <a:tableStyleId>{5C22544A-7EE6-4342-B048-85BDC9FD1C3A}</a:tableStyleId>
              </a:tblPr>
              <a:tblGrid>
                <a:gridCol w="1160474">
                  <a:extLst>
                    <a:ext uri="{9D8B030D-6E8A-4147-A177-3AD203B41FA5}">
                      <a16:colId xmlns:a16="http://schemas.microsoft.com/office/drawing/2014/main" val="20000"/>
                    </a:ext>
                  </a:extLst>
                </a:gridCol>
                <a:gridCol w="99219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tblGrid>
              <a:tr h="300000">
                <a:tc>
                  <a:txBody>
                    <a:bodyPr/>
                    <a:lstStyle/>
                    <a:p>
                      <a:pPr algn="ctr"/>
                      <a:r>
                        <a:rPr lang="fr-FR" sz="900" dirty="0" smtClean="0">
                          <a:latin typeface="Corbel" panose="020B0503020204020204" pitchFamily="34" charset="0"/>
                        </a:rPr>
                        <a:t>Performances</a:t>
                      </a:r>
                      <a:r>
                        <a:rPr lang="fr-FR" sz="900" baseline="0" dirty="0" smtClean="0">
                          <a:latin typeface="Corbel" panose="020B0503020204020204" pitchFamily="34" charset="0"/>
                        </a:rPr>
                        <a:t> environnementales</a:t>
                      </a:r>
                      <a:endParaRPr lang="fr-FR" sz="900" dirty="0">
                        <a:latin typeface="Corbel" panose="020B0503020204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79549B"/>
                    </a:solidFill>
                  </a:tcPr>
                </a:tc>
                <a:tc>
                  <a:txBody>
                    <a:bodyPr/>
                    <a:lstStyle/>
                    <a:p>
                      <a:pPr algn="ctr"/>
                      <a:r>
                        <a:rPr lang="fr-FR" sz="900" dirty="0" smtClean="0">
                          <a:latin typeface="Corbel" panose="020B0503020204020204" pitchFamily="34" charset="0"/>
                        </a:rPr>
                        <a:t>Etat initial</a:t>
                      </a:r>
                    </a:p>
                    <a:p>
                      <a:pPr algn="ctr"/>
                      <a:r>
                        <a:rPr lang="fr-FR" sz="900" dirty="0" smtClean="0">
                          <a:latin typeface="Corbel" panose="020B0503020204020204" pitchFamily="34" charset="0"/>
                        </a:rPr>
                        <a:t>(préciser année)</a:t>
                      </a:r>
                      <a:endParaRPr lang="fr-FR" sz="900" dirty="0">
                        <a:latin typeface="Corbel" panose="020B0503020204020204" pitchFamily="34" charset="0"/>
                      </a:endParaRPr>
                    </a:p>
                  </a:txBody>
                  <a:tcPr>
                    <a:lnT w="12700" cap="flat" cmpd="sng" algn="ctr">
                      <a:noFill/>
                      <a:prstDash val="solid"/>
                      <a:round/>
                      <a:headEnd type="none" w="med" len="med"/>
                      <a:tailEnd type="none" w="med" len="med"/>
                    </a:lnT>
                    <a:solidFill>
                      <a:srgbClr val="79549B"/>
                    </a:solidFill>
                  </a:tcPr>
                </a:tc>
                <a:tc>
                  <a:txBody>
                    <a:bodyPr/>
                    <a:lstStyle/>
                    <a:p>
                      <a:pPr algn="ctr"/>
                      <a:r>
                        <a:rPr lang="fr-FR" sz="900" dirty="0" smtClean="0">
                          <a:latin typeface="Corbel" panose="020B0503020204020204" pitchFamily="34" charset="0"/>
                        </a:rPr>
                        <a:t>Etat actuel</a:t>
                      </a:r>
                    </a:p>
                    <a:p>
                      <a:pPr algn="ctr"/>
                      <a:r>
                        <a:rPr lang="fr-FR" sz="900" dirty="0" smtClean="0">
                          <a:latin typeface="Corbel" panose="020B0503020204020204" pitchFamily="34" charset="0"/>
                        </a:rPr>
                        <a:t>(préciser année)</a:t>
                      </a:r>
                      <a:endParaRPr lang="fr-FR" sz="900" dirty="0">
                        <a:latin typeface="Corbel" panose="020B050302020402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79549B"/>
                    </a:solidFill>
                  </a:tcPr>
                </a:tc>
                <a:extLst>
                  <a:ext uri="{0D108BD9-81ED-4DB2-BD59-A6C34878D82A}">
                    <a16:rowId xmlns:a16="http://schemas.microsoft.com/office/drawing/2014/main" val="10000"/>
                  </a:ext>
                </a:extLst>
              </a:tr>
              <a:tr h="203769">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B w="12700" cap="flat" cmpd="sng" algn="ctr">
                      <a:solidFill>
                        <a:srgbClr val="79549B"/>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B w="12700" cap="flat" cmpd="sng" algn="ctr">
                      <a:solidFill>
                        <a:srgbClr val="79549B"/>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B w="12700" cap="flat" cmpd="sng" algn="ctr">
                      <a:solidFill>
                        <a:srgbClr val="79549B"/>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6433">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9097">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1761">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4425">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tc>
                  <a:txBody>
                    <a:bodyPr/>
                    <a:lstStyle/>
                    <a:p>
                      <a:endParaRPr lang="fr-FR" sz="800" dirty="0">
                        <a:latin typeface="Corbel" panose="020B0503020204020204" pitchFamily="34" charset="0"/>
                      </a:endParaRPr>
                    </a:p>
                  </a:txBody>
                  <a:tcPr>
                    <a:lnL w="28575" cap="flat" cmpd="sng" algn="ctr">
                      <a:solidFill>
                        <a:srgbClr val="79549B"/>
                      </a:solidFill>
                      <a:prstDash val="solid"/>
                      <a:round/>
                      <a:headEnd type="none" w="med" len="med"/>
                      <a:tailEnd type="none" w="med" len="med"/>
                    </a:lnL>
                    <a:lnR w="28575" cap="flat" cmpd="sng" algn="ctr">
                      <a:solidFill>
                        <a:srgbClr val="79549B"/>
                      </a:solidFill>
                      <a:prstDash val="solid"/>
                      <a:round/>
                      <a:headEnd type="none" w="med" len="med"/>
                      <a:tailEnd type="none" w="med" len="med"/>
                    </a:lnR>
                    <a:lnT w="12700" cap="flat" cmpd="sng" algn="ctr">
                      <a:solidFill>
                        <a:srgbClr val="79549B"/>
                      </a:solidFill>
                      <a:prstDash val="solid"/>
                      <a:round/>
                      <a:headEnd type="none" w="med" len="med"/>
                      <a:tailEnd type="none" w="med" len="med"/>
                    </a:lnT>
                    <a:lnB w="12700" cap="flat" cmpd="sng" algn="ctr">
                      <a:solidFill>
                        <a:srgbClr val="79549B"/>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0" name="ZoneTexte 49"/>
          <p:cNvSpPr txBox="1"/>
          <p:nvPr/>
        </p:nvSpPr>
        <p:spPr>
          <a:xfrm>
            <a:off x="1012552" y="5342518"/>
            <a:ext cx="986167" cy="507831"/>
          </a:xfrm>
          <a:prstGeom prst="rect">
            <a:avLst/>
          </a:prstGeom>
          <a:noFill/>
        </p:spPr>
        <p:txBody>
          <a:bodyPr wrap="none" rtlCol="0">
            <a:spAutoFit/>
          </a:bodyPr>
          <a:lstStyle/>
          <a:p>
            <a:r>
              <a:rPr lang="fr-FR" sz="900" b="1" dirty="0" smtClean="0">
                <a:solidFill>
                  <a:srgbClr val="F9764C"/>
                </a:solidFill>
                <a:latin typeface="Arial" panose="020B0604020202020204" pitchFamily="34" charset="0"/>
                <a:cs typeface="Arial" panose="020B0604020202020204" pitchFamily="34" charset="0"/>
              </a:rPr>
              <a:t>Commentaires</a:t>
            </a:r>
          </a:p>
          <a:p>
            <a:endParaRPr lang="fr-FR" sz="900" b="1" dirty="0" smtClean="0">
              <a:solidFill>
                <a:srgbClr val="F9764C"/>
              </a:solidFill>
              <a:latin typeface="Arial" panose="020B0604020202020204" pitchFamily="34" charset="0"/>
              <a:cs typeface="Arial" panose="020B0604020202020204" pitchFamily="34" charset="0"/>
            </a:endParaRPr>
          </a:p>
          <a:p>
            <a:r>
              <a:rPr lang="fr-FR" sz="900" i="1" dirty="0" smtClean="0"/>
              <a:t>A compléter</a:t>
            </a:r>
            <a:r>
              <a:rPr lang="pt-BR" sz="900" i="1" dirty="0" smtClean="0"/>
              <a:t>.</a:t>
            </a:r>
            <a:endParaRPr lang="fr-FR" sz="900" b="1" dirty="0">
              <a:latin typeface="Arial" panose="020B0604020202020204" pitchFamily="34" charset="0"/>
              <a:cs typeface="Arial" panose="020B0604020202020204" pitchFamily="34" charset="0"/>
            </a:endParaRPr>
          </a:p>
        </p:txBody>
      </p:sp>
      <p:sp>
        <p:nvSpPr>
          <p:cNvPr id="59" name="ZoneTexte 58"/>
          <p:cNvSpPr txBox="1"/>
          <p:nvPr/>
        </p:nvSpPr>
        <p:spPr>
          <a:xfrm>
            <a:off x="4684960" y="5342518"/>
            <a:ext cx="986167" cy="646331"/>
          </a:xfrm>
          <a:prstGeom prst="rect">
            <a:avLst/>
          </a:prstGeom>
          <a:noFill/>
        </p:spPr>
        <p:txBody>
          <a:bodyPr wrap="none" rtlCol="0">
            <a:spAutoFit/>
          </a:bodyPr>
          <a:lstStyle/>
          <a:p>
            <a:r>
              <a:rPr lang="fr-FR" sz="900" b="1" dirty="0" smtClean="0">
                <a:solidFill>
                  <a:srgbClr val="03B3E5"/>
                </a:solidFill>
                <a:latin typeface="Arial" panose="020B0604020202020204" pitchFamily="34" charset="0"/>
                <a:cs typeface="Arial" panose="020B0604020202020204" pitchFamily="34" charset="0"/>
              </a:rPr>
              <a:t>Commentaires</a:t>
            </a:r>
          </a:p>
          <a:p>
            <a:endParaRPr lang="fr-FR" sz="900" b="1" dirty="0" smtClean="0">
              <a:solidFill>
                <a:srgbClr val="F9764C"/>
              </a:solidFill>
              <a:latin typeface="Arial" panose="020B0604020202020204" pitchFamily="34" charset="0"/>
              <a:cs typeface="Arial" panose="020B0604020202020204" pitchFamily="34" charset="0"/>
            </a:endParaRPr>
          </a:p>
          <a:p>
            <a:r>
              <a:rPr lang="fr-FR" sz="900" i="1" dirty="0"/>
              <a:t>A compléter</a:t>
            </a:r>
            <a:r>
              <a:rPr lang="pt-BR" sz="900" i="1" dirty="0"/>
              <a:t>.</a:t>
            </a:r>
            <a:endParaRPr lang="fr-FR" sz="900" b="1" dirty="0">
              <a:latin typeface="Arial" panose="020B0604020202020204" pitchFamily="34" charset="0"/>
              <a:cs typeface="Arial" panose="020B0604020202020204" pitchFamily="34" charset="0"/>
            </a:endParaRPr>
          </a:p>
          <a:p>
            <a:endParaRPr lang="fr-FR" sz="900" b="1" dirty="0">
              <a:latin typeface="Arial" panose="020B0604020202020204" pitchFamily="34" charset="0"/>
              <a:cs typeface="Arial" panose="020B0604020202020204" pitchFamily="34" charset="0"/>
            </a:endParaRPr>
          </a:p>
        </p:txBody>
      </p:sp>
      <p:sp>
        <p:nvSpPr>
          <p:cNvPr id="60" name="ZoneTexte 59"/>
          <p:cNvSpPr txBox="1"/>
          <p:nvPr/>
        </p:nvSpPr>
        <p:spPr>
          <a:xfrm>
            <a:off x="4499522" y="7737596"/>
            <a:ext cx="2673975" cy="646331"/>
          </a:xfrm>
          <a:prstGeom prst="rect">
            <a:avLst/>
          </a:prstGeom>
          <a:noFill/>
        </p:spPr>
        <p:txBody>
          <a:bodyPr wrap="square" rtlCol="0">
            <a:spAutoFit/>
          </a:bodyPr>
          <a:lstStyle/>
          <a:p>
            <a:r>
              <a:rPr lang="fr-FR" sz="900" b="1" dirty="0" smtClean="0">
                <a:solidFill>
                  <a:srgbClr val="79549B"/>
                </a:solidFill>
                <a:latin typeface="Arial" panose="020B0604020202020204" pitchFamily="34" charset="0"/>
                <a:cs typeface="Arial" panose="020B0604020202020204" pitchFamily="34" charset="0"/>
              </a:rPr>
              <a:t>Commentaires</a:t>
            </a:r>
          </a:p>
          <a:p>
            <a:endParaRPr lang="fr-FR" sz="900" b="1" dirty="0" smtClean="0">
              <a:solidFill>
                <a:srgbClr val="F9764C"/>
              </a:solidFill>
              <a:latin typeface="Arial" panose="020B0604020202020204" pitchFamily="34" charset="0"/>
              <a:cs typeface="Arial" panose="020B0604020202020204" pitchFamily="34" charset="0"/>
            </a:endParaRPr>
          </a:p>
          <a:p>
            <a:r>
              <a:rPr lang="fr-FR" sz="900" i="1" dirty="0"/>
              <a:t>A compléter</a:t>
            </a:r>
            <a:r>
              <a:rPr lang="pt-BR" sz="900" i="1" dirty="0"/>
              <a:t>.</a:t>
            </a:r>
            <a:endParaRPr lang="fr-FR" sz="900" b="1" dirty="0">
              <a:latin typeface="Arial" panose="020B0604020202020204" pitchFamily="34" charset="0"/>
              <a:cs typeface="Arial" panose="020B0604020202020204" pitchFamily="34" charset="0"/>
            </a:endParaRPr>
          </a:p>
          <a:p>
            <a:r>
              <a:rPr lang="pt-BR" sz="900" i="1" dirty="0" smtClean="0"/>
              <a:t>.</a:t>
            </a:r>
            <a:endParaRPr lang="fr-FR" sz="900" b="1" dirty="0">
              <a:latin typeface="Arial" panose="020B0604020202020204" pitchFamily="34" charset="0"/>
              <a:cs typeface="Arial" panose="020B0604020202020204" pitchFamily="34" charset="0"/>
            </a:endParaRPr>
          </a:p>
        </p:txBody>
      </p:sp>
      <p:pic>
        <p:nvPicPr>
          <p:cNvPr id="2056" name="Picture 8" descr="R:\DATA_PRIV\DATA_DEPHY\2013\02_PILOTAGE_PROJET\07_TRANSFERT_30000\07_Boite à outils\GT fiches valorisation\Trames fiches 30 000\Fiches pratiques remarquables\fiche remarquable GCPE\GCPE-R-1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0134" y="4212792"/>
            <a:ext cx="182562" cy="18256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R:\DATA_PRIV\DATA_DEPHY\2013\02_PILOTAGE_PROJET\07_TRANSFERT_30000\07_Boite à outils\GT fiches valorisation\Trames fiches 30 000\Fiches pratiques remarquables\fiche remarquable GCPE\GCPE-R-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0134" y="4491807"/>
            <a:ext cx="182562" cy="1825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DATA_PRIV\DATA_DEPHY\2013\02_PILOTAGE_PROJET\07_TRANSFERT_30000\07_Boite à outils\GT fiches valorisation\Trames fiches 30 000\Fiches pratiques remarquables\fiche remarquable GCPE\GCPE-R-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89659" y="4800167"/>
            <a:ext cx="182562" cy="18256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R:\DATA_PRIV\DATA_DEPHY\2013\02_PILOTAGE_PROJET\07_TRANSFERT_30000\07_Boite à outils\GT fiches valorisation\Trames fiches 30 000\Fiches trajectoires\fiche trajectoire GCPE2\fiche trajectoire GCPE-2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6114" y="2988383"/>
            <a:ext cx="1554163" cy="566737"/>
          </a:xfrm>
          <a:prstGeom prst="rect">
            <a:avLst/>
          </a:prstGeom>
          <a:noFill/>
          <a:extLst>
            <a:ext uri="{909E8E84-426E-40DD-AFC4-6F175D3DCCD1}">
              <a14:hiddenFill xmlns:a14="http://schemas.microsoft.com/office/drawing/2010/main">
                <a:solidFill>
                  <a:srgbClr val="FFFFFF"/>
                </a:solidFill>
              </a14:hiddenFill>
            </a:ext>
          </a:extLst>
        </p:spPr>
      </p:pic>
      <p:sp>
        <p:nvSpPr>
          <p:cNvPr id="53" name="Espace réservé du texte 11"/>
          <p:cNvSpPr txBox="1">
            <a:spLocks/>
          </p:cNvSpPr>
          <p:nvPr/>
        </p:nvSpPr>
        <p:spPr>
          <a:xfrm>
            <a:off x="334872" y="2107234"/>
            <a:ext cx="3303216" cy="279587"/>
          </a:xfrm>
          <a:prstGeom prst="rect">
            <a:avLst/>
          </a:prstGeom>
          <a:solidFill>
            <a:srgbClr val="F9764C"/>
          </a:solidFill>
          <a:ln>
            <a:noFill/>
          </a:ln>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EXEMPLES D’AUTRES INDICATEURS</a:t>
            </a:r>
            <a:endParaRPr lang="fr-FR" sz="1200" dirty="0">
              <a:solidFill>
                <a:schemeClr val="bg1"/>
              </a:solidFill>
              <a:latin typeface="Arial Black" panose="020B0A04020102020204" pitchFamily="34" charset="0"/>
            </a:endParaRPr>
          </a:p>
        </p:txBody>
      </p:sp>
      <p:sp>
        <p:nvSpPr>
          <p:cNvPr id="54" name="Espace réservé du texte 11"/>
          <p:cNvSpPr txBox="1">
            <a:spLocks/>
          </p:cNvSpPr>
          <p:nvPr/>
        </p:nvSpPr>
        <p:spPr>
          <a:xfrm rot="60000">
            <a:off x="332389" y="2436394"/>
            <a:ext cx="5684347" cy="392506"/>
          </a:xfrm>
          <a:prstGeom prst="rect">
            <a:avLst/>
          </a:prstGeom>
          <a:solidFill>
            <a:srgbClr val="79549B"/>
          </a:solidFill>
        </p:spPr>
        <p:txBody>
          <a:bodyPr>
            <a:noAutofit/>
          </a:bodyPr>
          <a:lstStyle>
            <a:lvl1pPr marL="0" indent="0" algn="l" defTabSz="914400" rtl="0" eaLnBrk="1" latinLnBrk="0" hangingPunct="1">
              <a:spcBef>
                <a:spcPts val="0"/>
              </a:spcBef>
              <a:buFont typeface="Arial" pitchFamily="34" charset="0"/>
              <a:buNone/>
              <a:defRPr sz="9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9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200" dirty="0" smtClean="0">
                <a:solidFill>
                  <a:schemeClr val="bg1"/>
                </a:solidFill>
                <a:latin typeface="Arial Black" panose="020B0A04020102020204" pitchFamily="34" charset="0"/>
              </a:rPr>
              <a:t>POUVANT ÊTRE UTILISES SI VOUS </a:t>
            </a:r>
            <a:r>
              <a:rPr lang="fr-FR" sz="1200" dirty="0">
                <a:solidFill>
                  <a:schemeClr val="bg1"/>
                </a:solidFill>
                <a:latin typeface="Arial Black" panose="020B0A04020102020204" pitchFamily="34" charset="0"/>
              </a:rPr>
              <a:t>LES </a:t>
            </a:r>
            <a:r>
              <a:rPr lang="fr-FR" sz="1200" dirty="0" smtClean="0">
                <a:solidFill>
                  <a:schemeClr val="bg1"/>
                </a:solidFill>
                <a:latin typeface="Arial Black" panose="020B0A04020102020204" pitchFamily="34" charset="0"/>
              </a:rPr>
              <a:t>TROUVEZ PERTINENTS</a:t>
            </a:r>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a:p>
            <a:endParaRPr lang="fr-FR" sz="1200" dirty="0">
              <a:solidFill>
                <a:schemeClr val="bg1"/>
              </a:solidFill>
              <a:latin typeface="Arial Black" panose="020B0A04020102020204" pitchFamily="34" charset="0"/>
            </a:endParaRPr>
          </a:p>
        </p:txBody>
      </p:sp>
      <p:sp>
        <p:nvSpPr>
          <p:cNvPr id="55" name="Espace réservé du numéro de diapositive 5"/>
          <p:cNvSpPr txBox="1">
            <a:spLocks/>
          </p:cNvSpPr>
          <p:nvPr/>
        </p:nvSpPr>
        <p:spPr>
          <a:xfrm>
            <a:off x="5392135" y="9911198"/>
            <a:ext cx="1764295" cy="5693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A858E-D7BE-47F8-AE31-39A86B977FBE}" type="slidenum">
              <a:rPr lang="fr-FR" smtClean="0"/>
              <a:pPr/>
              <a:t>6</a:t>
            </a:fld>
            <a:endParaRPr lang="fr-FR"/>
          </a:p>
        </p:txBody>
      </p:sp>
      <p:sp>
        <p:nvSpPr>
          <p:cNvPr id="56" name="Espace réservé du numéro de diapositive 2"/>
          <p:cNvSpPr txBox="1">
            <a:spLocks/>
          </p:cNvSpPr>
          <p:nvPr/>
        </p:nvSpPr>
        <p:spPr>
          <a:xfrm>
            <a:off x="5418905" y="9911198"/>
            <a:ext cx="1764295" cy="5693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A858E-D7BE-47F8-AE31-39A86B977FBE}" type="slidenum">
              <a:rPr lang="fr-FR" smtClean="0"/>
              <a:pPr/>
              <a:t>6</a:t>
            </a:fld>
            <a:endParaRPr lang="fr-FR"/>
          </a:p>
        </p:txBody>
      </p:sp>
      <p:sp>
        <p:nvSpPr>
          <p:cNvPr id="57" name="Rectangle 56"/>
          <p:cNvSpPr/>
          <p:nvPr/>
        </p:nvSpPr>
        <p:spPr>
          <a:xfrm flipH="1">
            <a:off x="-179808" y="10170821"/>
            <a:ext cx="7741072"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8" name="Image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8668" y="10224455"/>
            <a:ext cx="862144" cy="378829"/>
          </a:xfrm>
          <a:prstGeom prst="rect">
            <a:avLst/>
          </a:prstGeom>
        </p:spPr>
      </p:pic>
      <p:sp>
        <p:nvSpPr>
          <p:cNvPr id="61" name="ZoneTexte 60"/>
          <p:cNvSpPr txBox="1"/>
          <p:nvPr/>
        </p:nvSpPr>
        <p:spPr>
          <a:xfrm>
            <a:off x="-2733019" y="10195555"/>
            <a:ext cx="2356432" cy="369332"/>
          </a:xfrm>
          <a:prstGeom prst="rect">
            <a:avLst/>
          </a:prstGeom>
          <a:noFill/>
        </p:spPr>
        <p:txBody>
          <a:bodyPr wrap="square" rtlCol="0">
            <a:spAutoFit/>
          </a:bodyPr>
          <a:lstStyle/>
          <a:p>
            <a:pPr algn="ctr"/>
            <a:r>
              <a:rPr lang="fr-FR" sz="900" b="1" dirty="0" smtClean="0"/>
              <a:t>Mettre le logo de l’agence de l’eau qui finance votre groupe à la place de l’encadré</a:t>
            </a:r>
            <a:endParaRPr lang="fr-FR" sz="900" b="1" dirty="0"/>
          </a:p>
        </p:txBody>
      </p:sp>
      <p:cxnSp>
        <p:nvCxnSpPr>
          <p:cNvPr id="64" name="Connecteur droit avec flèche 63"/>
          <p:cNvCxnSpPr/>
          <p:nvPr/>
        </p:nvCxnSpPr>
        <p:spPr>
          <a:xfrm>
            <a:off x="-433118" y="10380221"/>
            <a:ext cx="323390" cy="7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5" name="Image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7349" y="10165041"/>
            <a:ext cx="1068534" cy="522164"/>
          </a:xfrm>
          <a:prstGeom prst="rect">
            <a:avLst/>
          </a:prstGeom>
        </p:spPr>
      </p:pic>
      <p:pic>
        <p:nvPicPr>
          <p:cNvPr id="66" name="Image 6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991" y="10173303"/>
            <a:ext cx="1049414" cy="571930"/>
          </a:xfrm>
          <a:prstGeom prst="rect">
            <a:avLst/>
          </a:prstGeom>
        </p:spPr>
      </p:pic>
      <p:pic>
        <p:nvPicPr>
          <p:cNvPr id="67" name="Image 6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97660" y="10228429"/>
            <a:ext cx="966458" cy="380233"/>
          </a:xfrm>
          <a:prstGeom prst="rect">
            <a:avLst/>
          </a:prstGeom>
        </p:spPr>
      </p:pic>
      <p:pic>
        <p:nvPicPr>
          <p:cNvPr id="68" name="Image 67"/>
          <p:cNvPicPr>
            <a:picLocks noChangeAspect="1"/>
          </p:cNvPicPr>
          <p:nvPr/>
        </p:nvPicPr>
        <p:blipFill rotWithShape="1">
          <a:blip r:embed="rId14" cstate="print">
            <a:extLst>
              <a:ext uri="{28A0092B-C50C-407E-A947-70E740481C1C}">
                <a14:useLocalDpi xmlns:a14="http://schemas.microsoft.com/office/drawing/2010/main" val="0"/>
              </a:ext>
            </a:extLst>
          </a:blip>
          <a:srcRect r="36142"/>
          <a:stretch/>
        </p:blipFill>
        <p:spPr>
          <a:xfrm>
            <a:off x="-4381094" y="10238164"/>
            <a:ext cx="758446" cy="365120"/>
          </a:xfrm>
          <a:prstGeom prst="rect">
            <a:avLst/>
          </a:prstGeom>
        </p:spPr>
      </p:pic>
      <p:pic>
        <p:nvPicPr>
          <p:cNvPr id="47" name="Image 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34321" y="10166541"/>
            <a:ext cx="982128" cy="511934"/>
          </a:xfrm>
          <a:prstGeom prst="rect">
            <a:avLst/>
          </a:prstGeom>
        </p:spPr>
      </p:pic>
    </p:spTree>
    <p:extLst>
      <p:ext uri="{BB962C8B-B14F-4D97-AF65-F5344CB8AC3E}">
        <p14:creationId xmlns:p14="http://schemas.microsoft.com/office/powerpoint/2010/main" val="2904057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0271" y="666180"/>
            <a:ext cx="1821717" cy="369332"/>
          </a:xfrm>
          <a:prstGeom prst="rect">
            <a:avLst/>
          </a:prstGeom>
          <a:noFill/>
        </p:spPr>
        <p:txBody>
          <a:bodyPr wrap="none" rtlCol="0">
            <a:spAutoFit/>
          </a:bodyPr>
          <a:lstStyle/>
          <a:p>
            <a:r>
              <a:rPr lang="fr-FR" dirty="0" smtClean="0"/>
              <a:t>Items de création</a:t>
            </a:r>
            <a:endParaRPr lang="fr-FR" dirty="0"/>
          </a:p>
        </p:txBody>
      </p:sp>
      <p:pic>
        <p:nvPicPr>
          <p:cNvPr id="3" name="Picture 8" descr="R:\DATA_PRIV\DATA_DEPHY\2013\02_PILOTAGE_PROJET\07_TRANSFERT_30000\07_Boite à outils\GT fiches valorisation\Trames fiches 30 000\Fiches pratiques remarquables\fiche remarquable GCPE\GCPE-R-1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87" y="1386260"/>
            <a:ext cx="182562" cy="182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R:\DATA_PRIV\DATA_DEPHY\2013\02_PILOTAGE_PROJET\07_TRANSFERT_30000\07_Boite à outils\GT fiches valorisation\Trames fiches 30 000\Fiches pratiques remarquables\fiche remarquable GCPE\GCPE-R-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343" y="1386260"/>
            <a:ext cx="182562" cy="1825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R:\DATA_PRIV\DATA_DEPHY\2013\02_PILOTAGE_PROJET\07_TRANSFERT_30000\07_Boite à outils\GT fiches valorisation\Trames fiches 30 000\Fiches pratiques remarquables\fiche remarquable GCPE\GCPE-R-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4407" y="1386260"/>
            <a:ext cx="182562" cy="18256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420168" y="2258076"/>
            <a:ext cx="1062738" cy="307777"/>
          </a:xfrm>
          <a:prstGeom prst="rect">
            <a:avLst/>
          </a:prstGeom>
          <a:noFill/>
        </p:spPr>
        <p:txBody>
          <a:bodyPr wrap="square" rtlCol="0">
            <a:spAutoFit/>
          </a:bodyPr>
          <a:lstStyle/>
          <a:p>
            <a:r>
              <a:rPr lang="fr-FR" sz="1400" dirty="0" smtClean="0"/>
              <a:t>Forte pluie</a:t>
            </a:r>
            <a:endParaRPr lang="fr-FR" sz="1400" dirty="0"/>
          </a:p>
        </p:txBody>
      </p:sp>
      <p:sp>
        <p:nvSpPr>
          <p:cNvPr id="7" name="ZoneTexte 6"/>
          <p:cNvSpPr txBox="1"/>
          <p:nvPr/>
        </p:nvSpPr>
        <p:spPr>
          <a:xfrm>
            <a:off x="1400917" y="2239200"/>
            <a:ext cx="1324934" cy="307777"/>
          </a:xfrm>
          <a:prstGeom prst="rect">
            <a:avLst/>
          </a:prstGeom>
          <a:noFill/>
        </p:spPr>
        <p:txBody>
          <a:bodyPr wrap="square" rtlCol="0">
            <a:spAutoFit/>
          </a:bodyPr>
          <a:lstStyle/>
          <a:p>
            <a:r>
              <a:rPr lang="fr-FR" sz="1400" dirty="0" smtClean="0"/>
              <a:t>Inondation</a:t>
            </a:r>
            <a:endParaRPr lang="fr-FR" sz="1400" dirty="0"/>
          </a:p>
        </p:txBody>
      </p:sp>
      <p:sp>
        <p:nvSpPr>
          <p:cNvPr id="8" name="ZoneTexte 7"/>
          <p:cNvSpPr txBox="1"/>
          <p:nvPr/>
        </p:nvSpPr>
        <p:spPr>
          <a:xfrm>
            <a:off x="2495881" y="2239200"/>
            <a:ext cx="1324934" cy="307777"/>
          </a:xfrm>
          <a:prstGeom prst="rect">
            <a:avLst/>
          </a:prstGeom>
          <a:noFill/>
        </p:spPr>
        <p:txBody>
          <a:bodyPr wrap="square" rtlCol="0">
            <a:spAutoFit/>
          </a:bodyPr>
          <a:lstStyle/>
          <a:p>
            <a:r>
              <a:rPr lang="fr-FR" sz="1400" dirty="0" smtClean="0"/>
              <a:t>Grêle</a:t>
            </a:r>
            <a:endParaRPr lang="fr-FR" sz="1400" dirty="0"/>
          </a:p>
        </p:txBody>
      </p:sp>
      <p:sp>
        <p:nvSpPr>
          <p:cNvPr id="9" name="ZoneTexte 8"/>
          <p:cNvSpPr txBox="1"/>
          <p:nvPr/>
        </p:nvSpPr>
        <p:spPr>
          <a:xfrm>
            <a:off x="3297205" y="2241162"/>
            <a:ext cx="1324934" cy="307777"/>
          </a:xfrm>
          <a:prstGeom prst="rect">
            <a:avLst/>
          </a:prstGeom>
          <a:noFill/>
        </p:spPr>
        <p:txBody>
          <a:bodyPr wrap="square" rtlCol="0">
            <a:spAutoFit/>
          </a:bodyPr>
          <a:lstStyle/>
          <a:p>
            <a:r>
              <a:rPr lang="fr-FR" sz="1400" dirty="0" smtClean="0"/>
              <a:t>Sècheresse</a:t>
            </a:r>
            <a:endParaRPr lang="fr-FR" sz="1400" dirty="0"/>
          </a:p>
        </p:txBody>
      </p:sp>
      <p:sp>
        <p:nvSpPr>
          <p:cNvPr id="10" name="ZoneTexte 9"/>
          <p:cNvSpPr txBox="1"/>
          <p:nvPr/>
        </p:nvSpPr>
        <p:spPr>
          <a:xfrm>
            <a:off x="5026061" y="2228420"/>
            <a:ext cx="1557716" cy="307777"/>
          </a:xfrm>
          <a:prstGeom prst="rect">
            <a:avLst/>
          </a:prstGeom>
          <a:noFill/>
        </p:spPr>
        <p:txBody>
          <a:bodyPr wrap="square" rtlCol="0">
            <a:spAutoFit/>
          </a:bodyPr>
          <a:lstStyle/>
          <a:p>
            <a:r>
              <a:rPr lang="fr-FR" sz="1400" dirty="0" smtClean="0"/>
              <a:t>Orage / Cyclones</a:t>
            </a:r>
            <a:endParaRPr lang="fr-FR" sz="1400" dirty="0"/>
          </a:p>
        </p:txBody>
      </p:sp>
      <p:sp>
        <p:nvSpPr>
          <p:cNvPr id="11" name="ZoneTexte 10"/>
          <p:cNvSpPr txBox="1"/>
          <p:nvPr/>
        </p:nvSpPr>
        <p:spPr>
          <a:xfrm>
            <a:off x="2263188" y="3187127"/>
            <a:ext cx="1000230" cy="307777"/>
          </a:xfrm>
          <a:prstGeom prst="rect">
            <a:avLst/>
          </a:prstGeom>
          <a:noFill/>
        </p:spPr>
        <p:txBody>
          <a:bodyPr wrap="square" rtlCol="0">
            <a:spAutoFit/>
          </a:bodyPr>
          <a:lstStyle/>
          <a:p>
            <a:r>
              <a:rPr lang="fr-FR" sz="1400" dirty="0" smtClean="0"/>
              <a:t>Gelées</a:t>
            </a:r>
            <a:endParaRPr lang="fr-FR" sz="1400" dirty="0"/>
          </a:p>
        </p:txBody>
      </p:sp>
      <p:sp>
        <p:nvSpPr>
          <p:cNvPr id="12" name="ZoneTexte 11"/>
          <p:cNvSpPr txBox="1"/>
          <p:nvPr/>
        </p:nvSpPr>
        <p:spPr>
          <a:xfrm>
            <a:off x="232474" y="3195306"/>
            <a:ext cx="2161787" cy="523220"/>
          </a:xfrm>
          <a:prstGeom prst="rect">
            <a:avLst/>
          </a:prstGeom>
          <a:noFill/>
        </p:spPr>
        <p:txBody>
          <a:bodyPr wrap="square" rtlCol="0">
            <a:spAutoFit/>
          </a:bodyPr>
          <a:lstStyle/>
          <a:p>
            <a:r>
              <a:rPr lang="fr-FR" sz="1400" dirty="0" smtClean="0"/>
              <a:t>Pression anormalement forte en ravageurs</a:t>
            </a:r>
            <a:endParaRPr lang="fr-FR" sz="1400" dirty="0"/>
          </a:p>
        </p:txBody>
      </p:sp>
      <p:sp>
        <p:nvSpPr>
          <p:cNvPr id="13" name="ZoneTexte 12"/>
          <p:cNvSpPr txBox="1"/>
          <p:nvPr/>
        </p:nvSpPr>
        <p:spPr>
          <a:xfrm>
            <a:off x="3113634" y="3164417"/>
            <a:ext cx="2161787" cy="523220"/>
          </a:xfrm>
          <a:prstGeom prst="rect">
            <a:avLst/>
          </a:prstGeom>
          <a:noFill/>
        </p:spPr>
        <p:txBody>
          <a:bodyPr wrap="square" rtlCol="0">
            <a:spAutoFit/>
          </a:bodyPr>
          <a:lstStyle/>
          <a:p>
            <a:r>
              <a:rPr lang="fr-FR" sz="1400" dirty="0" smtClean="0"/>
              <a:t>Pression anormalement forte en adventices</a:t>
            </a:r>
            <a:endParaRPr lang="fr-FR" sz="1400" dirty="0"/>
          </a:p>
        </p:txBody>
      </p:sp>
      <p:sp>
        <p:nvSpPr>
          <p:cNvPr id="14" name="ZoneTexte 13"/>
          <p:cNvSpPr txBox="1"/>
          <p:nvPr/>
        </p:nvSpPr>
        <p:spPr>
          <a:xfrm>
            <a:off x="5294484" y="3042346"/>
            <a:ext cx="1421717" cy="738664"/>
          </a:xfrm>
          <a:prstGeom prst="rect">
            <a:avLst/>
          </a:prstGeom>
          <a:noFill/>
        </p:spPr>
        <p:txBody>
          <a:bodyPr wrap="square" rtlCol="0">
            <a:spAutoFit/>
          </a:bodyPr>
          <a:lstStyle/>
          <a:p>
            <a:r>
              <a:rPr lang="fr-FR" sz="1400" dirty="0" smtClean="0"/>
              <a:t>Pression anormalement forte en maladie</a:t>
            </a:r>
            <a:endParaRPr lang="fr-FR" sz="1400" dirty="0"/>
          </a:p>
        </p:txBody>
      </p:sp>
      <p:pic>
        <p:nvPicPr>
          <p:cNvPr id="15" name="Picture 2" descr="R:\DATA_PRIV\DATA_DEPHY\2013\02_PILOTAGE_PROJET\04_GROUPES_DE_TRAVAIL\Valorisation_systemes_FERME\Trames_PPT\Adaptation PPT\Fiche_trajectoire\Exports fiche trajectoire\GCPE-trajectoire\GCPE-picto1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6718" y="2727599"/>
            <a:ext cx="360000" cy="360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R:\DATA_PRIV\DATA_DEPHY\2013\02_PILOTAGE_PROJET\04_GROUPES_DE_TRAVAIL\Valorisation_systemes_FERME\Trames_PPT\Adaptation PPT\Fiche_trajectoire\Exports fiche trajectoire\GCPE-trajectoire\GCPE-picto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8968" y="2779832"/>
            <a:ext cx="360000" cy="3607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DATA_PRIV\DATA_DEPHY\2013\02_PILOTAGE_PROJET\04_GROUPES_DE_TRAVAIL\Valorisation_systemes_FERME\Trames_PPT\Adaptation PPT\Fiche_trajectoire\Exports fiche trajectoire\GCPE-trajectoire\GCPE-picto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934" y="1897283"/>
            <a:ext cx="360000" cy="3607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R:\DATA_PRIV\DATA_DEPHY\2013\02_PILOTAGE_PROJET\04_GROUPES_DE_TRAVAIL\Valorisation_systemes_FERME\Trames_PPT\Adaptation PPT\Fiche_trajectoire\Exports fiche trajectoire\GCPE-trajectoire\GCPE-picto0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7295" y="186842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R:\DATA_PRIV\DATA_DEPHY\2013\02_PILOTAGE_PROJET\04_GROUPES_DE_TRAVAIL\Valorisation_systemes_FERME\Trames_PPT\Adaptation PPT\Fiche_trajectoire\Exports fiche trajectoire\GCPE-trajectoire\GCPE-picto0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3827" y="190327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R:\DATA_PRIV\DATA_DEPHY\2013\02_PILOTAGE_PROJET\04_GROUPES_DE_TRAVAIL\Valorisation_systemes_FERME\Trames_PPT\Adaptation PPT\Fiche_trajectoire\Exports fiche trajectoire\GCPE-trajectoire\GCPE-picto06.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983" y="278238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R:\DATA_PRIV\DATA_DEPHY\2013\02_PILOTAGE_PROJET\04_GROUPES_DE_TRAVAIL\Valorisation_systemes_FERME\Trames_PPT\Adaptation PPT\Fiche_trajectoire\Exports fiche trajectoire\GCPE-trajectoire\GCPE-picto07.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90722" y="1898867"/>
            <a:ext cx="360000" cy="35920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flipH="1">
            <a:off x="-179808" y="10170821"/>
            <a:ext cx="7741072"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Picture 9" descr="R:\DATA_PRIV\DATA_DEPHY\2013\02_PILOTAGE_PROJET\04_GROUPES_DE_TRAVAIL\Valorisation_systemes_FERME\Trames_PPT\Adaptation PPT\Fiche_trajectoire\Exports fiche trajectoire\GCPE-trajectoire\GCPE-picto08.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36482" y="188231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R:\DATA_PRIV\DATA_DEPHY\2013\02_PILOTAGE_PROJET\04_GROUPES_DE_TRAVAIL\Valorisation_systemes_FERME\Trames_PPT\Adaptation PPT\Fiche_trajectoire\Exports fiche trajectoire\GCPE-trajectoire\GCPE-picto09.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26733" y="277983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34321" y="10166541"/>
            <a:ext cx="982128" cy="511934"/>
          </a:xfrm>
          <a:prstGeom prst="rect">
            <a:avLst/>
          </a:prstGeom>
        </p:spPr>
      </p:pic>
      <p:pic>
        <p:nvPicPr>
          <p:cNvPr id="25" name="Image 24"/>
          <p:cNvPicPr>
            <a:picLocks noChangeAspect="1"/>
          </p:cNvPicPr>
          <p:nvPr/>
        </p:nvPicPr>
        <p:blipFill>
          <a:blip r:embed="rId15">
            <a:duotone>
              <a:prstClr val="black"/>
              <a:srgbClr val="F9764C">
                <a:tint val="45000"/>
                <a:satMod val="400000"/>
              </a:srgbClr>
            </a:duotone>
            <a:extLst>
              <a:ext uri="{BEBA8EAE-BF5A-486C-A8C5-ECC9F3942E4B}">
                <a14:imgProps xmlns:a14="http://schemas.microsoft.com/office/drawing/2010/main">
                  <a14:imgLayer r:embed="rId16">
                    <a14:imgEffect>
                      <a14:brightnessContrast bright="40000" contrast="-40000"/>
                    </a14:imgEffect>
                  </a14:imgLayer>
                </a14:imgProps>
              </a:ext>
            </a:extLst>
          </a:blip>
          <a:stretch>
            <a:fillRect/>
          </a:stretch>
        </p:blipFill>
        <p:spPr>
          <a:xfrm>
            <a:off x="4208722" y="1267739"/>
            <a:ext cx="362056" cy="357586"/>
          </a:xfrm>
          <a:prstGeom prst="rect">
            <a:avLst/>
          </a:prstGeom>
        </p:spPr>
      </p:pic>
      <p:pic>
        <p:nvPicPr>
          <p:cNvPr id="26" name="Image 25"/>
          <p:cNvPicPr>
            <a:picLocks noChangeAspect="1"/>
          </p:cNvPicPr>
          <p:nvPr/>
        </p:nvPicPr>
        <p:blipFill>
          <a:blip r:embed="rId17">
            <a:duotone>
              <a:prstClr val="black"/>
              <a:srgbClr val="F9764C">
                <a:tint val="45000"/>
                <a:satMod val="400000"/>
              </a:srgbClr>
            </a:duotone>
            <a:extLst>
              <a:ext uri="{BEBA8EAE-BF5A-486C-A8C5-ECC9F3942E4B}">
                <a14:imgProps xmlns:a14="http://schemas.microsoft.com/office/drawing/2010/main">
                  <a14:imgLayer r:embed="rId18">
                    <a14:imgEffect>
                      <a14:brightnessContrast bright="40000" contrast="-40000"/>
                    </a14:imgEffect>
                  </a14:imgLayer>
                </a14:imgProps>
              </a:ext>
            </a:extLst>
          </a:blip>
          <a:stretch>
            <a:fillRect/>
          </a:stretch>
        </p:blipFill>
        <p:spPr>
          <a:xfrm>
            <a:off x="3527591" y="1213414"/>
            <a:ext cx="466236" cy="466236"/>
          </a:xfrm>
          <a:prstGeom prst="rect">
            <a:avLst/>
          </a:prstGeom>
        </p:spPr>
      </p:pic>
      <p:pic>
        <p:nvPicPr>
          <p:cNvPr id="27" name="Image 26"/>
          <p:cNvPicPr>
            <a:picLocks noChangeAspect="1"/>
          </p:cNvPicPr>
          <p:nvPr/>
        </p:nvPicPr>
        <p:blipFill>
          <a:blip r:embed="rId19">
            <a:duotone>
              <a:prstClr val="black"/>
              <a:srgbClr val="F9764C">
                <a:tint val="45000"/>
                <a:satMod val="400000"/>
              </a:srgbClr>
            </a:duotone>
            <a:extLst>
              <a:ext uri="{BEBA8EAE-BF5A-486C-A8C5-ECC9F3942E4B}">
                <a14:imgProps xmlns:a14="http://schemas.microsoft.com/office/drawing/2010/main">
                  <a14:imgLayer r:embed="rId20">
                    <a14:imgEffect>
                      <a14:brightnessContrast bright="40000" contrast="-40000"/>
                    </a14:imgEffect>
                  </a14:imgLayer>
                </a14:imgProps>
              </a:ext>
            </a:extLst>
          </a:blip>
          <a:stretch>
            <a:fillRect/>
          </a:stretch>
        </p:blipFill>
        <p:spPr>
          <a:xfrm>
            <a:off x="2896550" y="1307605"/>
            <a:ext cx="356335" cy="356335"/>
          </a:xfrm>
          <a:prstGeom prst="rect">
            <a:avLst/>
          </a:prstGeom>
        </p:spPr>
      </p:pic>
      <p:pic>
        <p:nvPicPr>
          <p:cNvPr id="29" name="Image 2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57349" y="10165041"/>
            <a:ext cx="1068534" cy="522164"/>
          </a:xfrm>
          <a:prstGeom prst="rect">
            <a:avLst/>
          </a:prstGeom>
        </p:spPr>
      </p:pic>
      <p:pic>
        <p:nvPicPr>
          <p:cNvPr id="30" name="Image 2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3991" y="10173303"/>
            <a:ext cx="1049414" cy="571930"/>
          </a:xfrm>
          <a:prstGeom prst="rect">
            <a:avLst/>
          </a:prstGeom>
        </p:spPr>
      </p:pic>
    </p:spTree>
    <p:extLst>
      <p:ext uri="{BB962C8B-B14F-4D97-AF65-F5344CB8AC3E}">
        <p14:creationId xmlns:p14="http://schemas.microsoft.com/office/powerpoint/2010/main" val="1415538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TotalTime>
  <Words>827</Words>
  <Application>Microsoft Office PowerPoint</Application>
  <PresentationFormat>Personnalisé</PresentationFormat>
  <Paragraphs>156</Paragraphs>
  <Slides>7</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7</vt:i4>
      </vt:variant>
    </vt:vector>
  </HeadingPairs>
  <TitlesOfParts>
    <vt:vector size="15" baseType="lpstr">
      <vt:lpstr>Arial</vt:lpstr>
      <vt:lpstr>Arial Black</vt:lpstr>
      <vt:lpstr>Arial-Black</vt:lpstr>
      <vt:lpstr>Calibri</vt:lpstr>
      <vt:lpstr>Corbel</vt:lpstr>
      <vt:lpstr>Corbel bold</vt:lpstr>
      <vt:lpstr>Edwardian Script ITC</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Pauline BODIN</dc:creator>
  <cp:lastModifiedBy>Aurore MINVIELLE-DEBAT</cp:lastModifiedBy>
  <cp:revision>97</cp:revision>
  <dcterms:created xsi:type="dcterms:W3CDTF">2020-10-09T13:57:56Z</dcterms:created>
  <dcterms:modified xsi:type="dcterms:W3CDTF">2023-02-03T17:15:43Z</dcterms:modified>
</cp:coreProperties>
</file>