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5"/>
  </p:notesMasterIdLst>
  <p:handoutMasterIdLst>
    <p:handoutMasterId r:id="rId66"/>
  </p:handoutMasterIdLst>
  <p:sldIdLst>
    <p:sldId id="256" r:id="rId3"/>
    <p:sldId id="496" r:id="rId4"/>
    <p:sldId id="396" r:id="rId5"/>
    <p:sldId id="264" r:id="rId6"/>
    <p:sldId id="517" r:id="rId7"/>
    <p:sldId id="518" r:id="rId8"/>
    <p:sldId id="519" r:id="rId9"/>
    <p:sldId id="520" r:id="rId10"/>
    <p:sldId id="521" r:id="rId11"/>
    <p:sldId id="522" r:id="rId12"/>
    <p:sldId id="523" r:id="rId13"/>
    <p:sldId id="524" r:id="rId14"/>
    <p:sldId id="525" r:id="rId15"/>
    <p:sldId id="526" r:id="rId16"/>
    <p:sldId id="527" r:id="rId17"/>
    <p:sldId id="462" r:id="rId18"/>
    <p:sldId id="513" r:id="rId19"/>
    <p:sldId id="514" r:id="rId20"/>
    <p:sldId id="515" r:id="rId21"/>
    <p:sldId id="516" r:id="rId22"/>
    <p:sldId id="440" r:id="rId23"/>
    <p:sldId id="456" r:id="rId24"/>
    <p:sldId id="503" r:id="rId25"/>
    <p:sldId id="504" r:id="rId26"/>
    <p:sldId id="505" r:id="rId27"/>
    <p:sldId id="506" r:id="rId28"/>
    <p:sldId id="461" r:id="rId29"/>
    <p:sldId id="531" r:id="rId30"/>
    <p:sldId id="532" r:id="rId31"/>
    <p:sldId id="533" r:id="rId32"/>
    <p:sldId id="508" r:id="rId33"/>
    <p:sldId id="534" r:id="rId34"/>
    <p:sldId id="535" r:id="rId35"/>
    <p:sldId id="536" r:id="rId36"/>
    <p:sldId id="530" r:id="rId37"/>
    <p:sldId id="457" r:id="rId38"/>
    <p:sldId id="404" r:id="rId39"/>
    <p:sldId id="300" r:id="rId40"/>
    <p:sldId id="417" r:id="rId41"/>
    <p:sldId id="467" r:id="rId42"/>
    <p:sldId id="543" r:id="rId43"/>
    <p:sldId id="427" r:id="rId44"/>
    <p:sldId id="405" r:id="rId45"/>
    <p:sldId id="426" r:id="rId46"/>
    <p:sldId id="406" r:id="rId47"/>
    <p:sldId id="418" r:id="rId48"/>
    <p:sldId id="408" r:id="rId49"/>
    <p:sldId id="407" r:id="rId50"/>
    <p:sldId id="447" r:id="rId51"/>
    <p:sldId id="444" r:id="rId52"/>
    <p:sldId id="446" r:id="rId53"/>
    <p:sldId id="538" r:id="rId54"/>
    <p:sldId id="542" r:id="rId55"/>
    <p:sldId id="540" r:id="rId56"/>
    <p:sldId id="497" r:id="rId57"/>
    <p:sldId id="541" r:id="rId58"/>
    <p:sldId id="498" r:id="rId59"/>
    <p:sldId id="501" r:id="rId60"/>
    <p:sldId id="502" r:id="rId61"/>
    <p:sldId id="499" r:id="rId62"/>
    <p:sldId id="529" r:id="rId63"/>
    <p:sldId id="334" r:id="rId64"/>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elia JACQUOT" initials="CJ" lastIdx="2" clrIdx="0">
    <p:extLst>
      <p:ext uri="{19B8F6BF-5375-455C-9EA6-DF929625EA0E}">
        <p15:presenceInfo xmlns:p15="http://schemas.microsoft.com/office/powerpoint/2012/main" userId="Clelia JACQUOT" providerId="None"/>
      </p:ext>
    </p:extLst>
  </p:cmAuthor>
  <p:cmAuthor id="2" name="Mathilde PARAGE" initials="MP" lastIdx="1" clrIdx="1">
    <p:extLst>
      <p:ext uri="{19B8F6BF-5375-455C-9EA6-DF929625EA0E}">
        <p15:presenceInfo xmlns:p15="http://schemas.microsoft.com/office/powerpoint/2012/main" userId="Mathilde PARAGE" providerId="None"/>
      </p:ext>
    </p:extLst>
  </p:cmAuthor>
  <p:cmAuthor id="3" name="Tiphaine CARRIERE" initials="TC" lastIdx="2" clrIdx="2">
    <p:extLst>
      <p:ext uri="{19B8F6BF-5375-455C-9EA6-DF929625EA0E}">
        <p15:presenceInfo xmlns:p15="http://schemas.microsoft.com/office/powerpoint/2012/main" userId="Tiphaine CARRIE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5332" autoAdjust="0"/>
  </p:normalViewPr>
  <p:slideViewPr>
    <p:cSldViewPr snapToGrid="0">
      <p:cViewPr varScale="1">
        <p:scale>
          <a:sx n="61" d="100"/>
          <a:sy n="61" d="100"/>
        </p:scale>
        <p:origin x="33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9" d="100"/>
          <a:sy n="59" d="100"/>
        </p:scale>
        <p:origin x="2736"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volets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475-456E-AE8D-501E5C5753AF}"/>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475-456E-AE8D-501E5C5753AF}"/>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475-456E-AE8D-501E5C5753A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bilan!$D$3:$D$5</c:f>
              <c:strCache>
                <c:ptCount val="3"/>
                <c:pt idx="0">
                  <c:v>stratégie phytosanitaire</c:v>
                </c:pt>
                <c:pt idx="1">
                  <c:v>bilan carbone</c:v>
                </c:pt>
                <c:pt idx="2">
                  <c:v>autonomie protéique</c:v>
                </c:pt>
              </c:strCache>
            </c:strRef>
          </c:cat>
          <c:val>
            <c:numRef>
              <c:f>bilan!$E$3:$E$5</c:f>
              <c:numCache>
                <c:formatCode>General</c:formatCode>
                <c:ptCount val="3"/>
                <c:pt idx="0">
                  <c:v>1</c:v>
                </c:pt>
                <c:pt idx="1">
                  <c:v>64</c:v>
                </c:pt>
                <c:pt idx="2">
                  <c:v>3</c:v>
                </c:pt>
              </c:numCache>
            </c:numRef>
          </c:val>
          <c:extLst>
            <c:ext xmlns:c16="http://schemas.microsoft.com/office/drawing/2014/chart" uri="{C3380CC4-5D6E-409C-BE32-E72D297353CC}">
              <c16:uniqueId val="{00000006-6475-456E-AE8D-501E5C5753A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1.3832172655931076E-3"/>
          <c:y val="0.77050555786257202"/>
          <c:w val="0.98190441618665969"/>
          <c:h val="0.193495536277401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Répartition</a:t>
            </a:r>
            <a:r>
              <a:rPr lang="en-US" dirty="0"/>
              <a:t> par </a:t>
            </a:r>
            <a:r>
              <a:rPr lang="en-US" dirty="0" err="1"/>
              <a:t>départements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répartition par départements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519-45EE-B524-E8F1C6814E3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519-45EE-B524-E8F1C6814E31}"/>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519-45EE-B524-E8F1C6814E31}"/>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6519-45EE-B524-E8F1C6814E31}"/>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6519-45EE-B524-E8F1C6814E31}"/>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6519-45EE-B524-E8F1C6814E3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bilan!$A$3:$A$8</c:f>
              <c:strCache>
                <c:ptCount val="6"/>
                <c:pt idx="0">
                  <c:v>Côte d'Or</c:v>
                </c:pt>
                <c:pt idx="1">
                  <c:v>Doubs</c:v>
                </c:pt>
                <c:pt idx="2">
                  <c:v>Haute-Saône</c:v>
                </c:pt>
                <c:pt idx="3">
                  <c:v>Saône-et-Loire</c:v>
                </c:pt>
                <c:pt idx="4">
                  <c:v>Yonne</c:v>
                </c:pt>
                <c:pt idx="5">
                  <c:v>Territoire de Belfort</c:v>
                </c:pt>
              </c:strCache>
            </c:strRef>
          </c:cat>
          <c:val>
            <c:numRef>
              <c:f>bilan!$B$3:$B$8</c:f>
              <c:numCache>
                <c:formatCode>General</c:formatCode>
                <c:ptCount val="6"/>
                <c:pt idx="0">
                  <c:v>18</c:v>
                </c:pt>
                <c:pt idx="1">
                  <c:v>2</c:v>
                </c:pt>
                <c:pt idx="2">
                  <c:v>4</c:v>
                </c:pt>
                <c:pt idx="3">
                  <c:v>3</c:v>
                </c:pt>
                <c:pt idx="4">
                  <c:v>39</c:v>
                </c:pt>
                <c:pt idx="5">
                  <c:v>2</c:v>
                </c:pt>
              </c:numCache>
            </c:numRef>
          </c:val>
          <c:extLst>
            <c:ext xmlns:c16="http://schemas.microsoft.com/office/drawing/2014/chart" uri="{C3380CC4-5D6E-409C-BE32-E72D297353CC}">
              <c16:uniqueId val="{0000000C-6519-45EE-B524-E8F1C6814E3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8AAD2D70-7E68-48FE-976A-09E05AC7D264}" type="datetimeFigureOut">
              <a:rPr lang="fr-FR" smtClean="0"/>
              <a:t>27/11/2025</a:t>
            </a:fld>
            <a:endParaRPr lang="fr-FR"/>
          </a:p>
        </p:txBody>
      </p:sp>
      <p:sp>
        <p:nvSpPr>
          <p:cNvPr id="4" name="Espace réservé du pied de page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B6ABE9DD-9BF9-4238-86B9-92C445578B25}" type="slidenum">
              <a:rPr lang="fr-FR" smtClean="0"/>
              <a:t>‹N°›</a:t>
            </a:fld>
            <a:endParaRPr lang="fr-FR"/>
          </a:p>
        </p:txBody>
      </p:sp>
    </p:spTree>
    <p:extLst>
      <p:ext uri="{BB962C8B-B14F-4D97-AF65-F5344CB8AC3E}">
        <p14:creationId xmlns:p14="http://schemas.microsoft.com/office/powerpoint/2010/main" val="3152444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EC876FA-02D3-483E-B6D5-C452D5F14F2D}" type="datetimeFigureOut">
              <a:rPr lang="fr-FR" smtClean="0"/>
              <a:t>27/11/2025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DC846CC-7190-459F-B9B3-53FE823E67BB}" type="slidenum">
              <a:rPr lang="fr-FR" smtClean="0"/>
              <a:t>‹N°›</a:t>
            </a:fld>
            <a:endParaRPr lang="fr-FR"/>
          </a:p>
        </p:txBody>
      </p:sp>
    </p:spTree>
    <p:extLst>
      <p:ext uri="{BB962C8B-B14F-4D97-AF65-F5344CB8AC3E}">
        <p14:creationId xmlns:p14="http://schemas.microsoft.com/office/powerpoint/2010/main" val="87149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22</a:t>
            </a:fld>
            <a:endParaRPr lang="fr-FR" dirty="0"/>
          </a:p>
        </p:txBody>
      </p:sp>
    </p:spTree>
    <p:extLst>
      <p:ext uri="{BB962C8B-B14F-4D97-AF65-F5344CB8AC3E}">
        <p14:creationId xmlns:p14="http://schemas.microsoft.com/office/powerpoint/2010/main" val="96872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45</a:t>
            </a:fld>
            <a:endParaRPr lang="fr-FR"/>
          </a:p>
        </p:txBody>
      </p:sp>
    </p:spTree>
    <p:extLst>
      <p:ext uri="{BB962C8B-B14F-4D97-AF65-F5344CB8AC3E}">
        <p14:creationId xmlns:p14="http://schemas.microsoft.com/office/powerpoint/2010/main" val="1058799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46</a:t>
            </a:fld>
            <a:endParaRPr lang="fr-FR"/>
          </a:p>
        </p:txBody>
      </p:sp>
    </p:spTree>
    <p:extLst>
      <p:ext uri="{BB962C8B-B14F-4D97-AF65-F5344CB8AC3E}">
        <p14:creationId xmlns:p14="http://schemas.microsoft.com/office/powerpoint/2010/main" val="1976912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47</a:t>
            </a:fld>
            <a:endParaRPr lang="fr-FR"/>
          </a:p>
        </p:txBody>
      </p:sp>
    </p:spTree>
    <p:extLst>
      <p:ext uri="{BB962C8B-B14F-4D97-AF65-F5344CB8AC3E}">
        <p14:creationId xmlns:p14="http://schemas.microsoft.com/office/powerpoint/2010/main" val="588534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48</a:t>
            </a:fld>
            <a:endParaRPr lang="fr-FR"/>
          </a:p>
        </p:txBody>
      </p:sp>
    </p:spTree>
    <p:extLst>
      <p:ext uri="{BB962C8B-B14F-4D97-AF65-F5344CB8AC3E}">
        <p14:creationId xmlns:p14="http://schemas.microsoft.com/office/powerpoint/2010/main" val="2528370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57</a:t>
            </a:fld>
            <a:endParaRPr lang="fr-FR" dirty="0"/>
          </a:p>
        </p:txBody>
      </p:sp>
    </p:spTree>
    <p:extLst>
      <p:ext uri="{BB962C8B-B14F-4D97-AF65-F5344CB8AC3E}">
        <p14:creationId xmlns:p14="http://schemas.microsoft.com/office/powerpoint/2010/main" val="157309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58</a:t>
            </a:fld>
            <a:endParaRPr lang="fr-FR" dirty="0"/>
          </a:p>
        </p:txBody>
      </p:sp>
    </p:spTree>
    <p:extLst>
      <p:ext uri="{BB962C8B-B14F-4D97-AF65-F5344CB8AC3E}">
        <p14:creationId xmlns:p14="http://schemas.microsoft.com/office/powerpoint/2010/main" val="3094265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59</a:t>
            </a:fld>
            <a:endParaRPr lang="fr-FR" dirty="0"/>
          </a:p>
        </p:txBody>
      </p:sp>
    </p:spTree>
    <p:extLst>
      <p:ext uri="{BB962C8B-B14F-4D97-AF65-F5344CB8AC3E}">
        <p14:creationId xmlns:p14="http://schemas.microsoft.com/office/powerpoint/2010/main" val="2239130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60</a:t>
            </a:fld>
            <a:endParaRPr lang="fr-FR" dirty="0"/>
          </a:p>
        </p:txBody>
      </p:sp>
    </p:spTree>
    <p:extLst>
      <p:ext uri="{BB962C8B-B14F-4D97-AF65-F5344CB8AC3E}">
        <p14:creationId xmlns:p14="http://schemas.microsoft.com/office/powerpoint/2010/main" val="170480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61</a:t>
            </a:fld>
            <a:endParaRPr lang="fr-FR" dirty="0"/>
          </a:p>
        </p:txBody>
      </p:sp>
    </p:spTree>
    <p:extLst>
      <p:ext uri="{BB962C8B-B14F-4D97-AF65-F5344CB8AC3E}">
        <p14:creationId xmlns:p14="http://schemas.microsoft.com/office/powerpoint/2010/main" val="2115849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62</a:t>
            </a:fld>
            <a:endParaRPr lang="fr-FR"/>
          </a:p>
        </p:txBody>
      </p:sp>
    </p:spTree>
    <p:extLst>
      <p:ext uri="{BB962C8B-B14F-4D97-AF65-F5344CB8AC3E}">
        <p14:creationId xmlns:p14="http://schemas.microsoft.com/office/powerpoint/2010/main" val="42650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27</a:t>
            </a:fld>
            <a:endParaRPr lang="fr-FR" dirty="0"/>
          </a:p>
        </p:txBody>
      </p:sp>
    </p:spTree>
    <p:extLst>
      <p:ext uri="{BB962C8B-B14F-4D97-AF65-F5344CB8AC3E}">
        <p14:creationId xmlns:p14="http://schemas.microsoft.com/office/powerpoint/2010/main" val="35543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Données</a:t>
            </a:r>
            <a:r>
              <a:rPr lang="fr-FR" baseline="0" dirty="0"/>
              <a:t> 2023 et 2024 après instruction ; données 2025 avant instruction ; le rythme des contractualisations a diminué depuis 2024 avec environ 200 nouvelles exploitations sur les deux dernières campagnes ; parmi les 533 pacage qui demandent des MAEC en 2025, 308 sont des nouveaux sans engagement en 23 et 24 ; le reste des pacages (225) demandent des engagements supplémentaires par rapport à 23 et 24</a:t>
            </a:r>
            <a:endParaRPr lang="fr-FR" dirty="0"/>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35</a:t>
            </a:fld>
            <a:endParaRPr lang="fr-FR"/>
          </a:p>
        </p:txBody>
      </p:sp>
    </p:spTree>
    <p:extLst>
      <p:ext uri="{BB962C8B-B14F-4D97-AF65-F5344CB8AC3E}">
        <p14:creationId xmlns:p14="http://schemas.microsoft.com/office/powerpoint/2010/main" val="993504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37</a:t>
            </a:fld>
            <a:endParaRPr lang="fr-FR"/>
          </a:p>
        </p:txBody>
      </p:sp>
    </p:spTree>
    <p:extLst>
      <p:ext uri="{BB962C8B-B14F-4D97-AF65-F5344CB8AC3E}">
        <p14:creationId xmlns:p14="http://schemas.microsoft.com/office/powerpoint/2010/main" val="111858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38</a:t>
            </a:fld>
            <a:endParaRPr lang="fr-FR"/>
          </a:p>
        </p:txBody>
      </p:sp>
    </p:spTree>
    <p:extLst>
      <p:ext uri="{BB962C8B-B14F-4D97-AF65-F5344CB8AC3E}">
        <p14:creationId xmlns:p14="http://schemas.microsoft.com/office/powerpoint/2010/main" val="349387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39</a:t>
            </a:fld>
            <a:endParaRPr lang="fr-FR"/>
          </a:p>
        </p:txBody>
      </p:sp>
    </p:spTree>
    <p:extLst>
      <p:ext uri="{BB962C8B-B14F-4D97-AF65-F5344CB8AC3E}">
        <p14:creationId xmlns:p14="http://schemas.microsoft.com/office/powerpoint/2010/main" val="45888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42</a:t>
            </a:fld>
            <a:endParaRPr lang="fr-FR"/>
          </a:p>
        </p:txBody>
      </p:sp>
    </p:spTree>
    <p:extLst>
      <p:ext uri="{BB962C8B-B14F-4D97-AF65-F5344CB8AC3E}">
        <p14:creationId xmlns:p14="http://schemas.microsoft.com/office/powerpoint/2010/main" val="327243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43</a:t>
            </a:fld>
            <a:endParaRPr lang="fr-FR"/>
          </a:p>
        </p:txBody>
      </p:sp>
    </p:spTree>
    <p:extLst>
      <p:ext uri="{BB962C8B-B14F-4D97-AF65-F5344CB8AC3E}">
        <p14:creationId xmlns:p14="http://schemas.microsoft.com/office/powerpoint/2010/main" val="3793884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DC846CC-7190-459F-B9B3-53FE823E67BB}" type="slidenum">
              <a:rPr lang="fr-FR" smtClean="0"/>
              <a:t>44</a:t>
            </a:fld>
            <a:endParaRPr lang="fr-FR"/>
          </a:p>
        </p:txBody>
      </p:sp>
    </p:spTree>
    <p:extLst>
      <p:ext uri="{BB962C8B-B14F-4D97-AF65-F5344CB8AC3E}">
        <p14:creationId xmlns:p14="http://schemas.microsoft.com/office/powerpoint/2010/main" val="43311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normAutofit/>
          </a:bodyPr>
          <a:lstStyle>
            <a:lvl1pPr algn="ctr">
              <a:defRPr sz="4400">
                <a:solidFill>
                  <a:schemeClr val="accent1">
                    <a:lumMod val="50000"/>
                  </a:schemeClr>
                </a:solidFill>
                <a:latin typeface="Marianne ExtraBold" panose="02000000000000000000" pitchFamily="50" charset="0"/>
                <a:cs typeface="Arial" panose="020B0604020202020204" pitchFamily="34" charset="0"/>
              </a:defRPr>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atin typeface="Marianne" panose="02000000000000000000" pitchFamily="50"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0D1B91E8-93AC-4A9C-B315-0F2422A4A6C2}" type="datetime1">
              <a:rPr lang="fr-FR" smtClean="0"/>
              <a:t>27/11/2025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2D80C3-08E6-4669-9C7E-5F5E92D7C28D}" type="slidenum">
              <a:rPr lang="fr-FR" smtClean="0"/>
              <a:t>‹N°›</a:t>
            </a:fld>
            <a:endParaRPr lang="fr-FR"/>
          </a:p>
        </p:txBody>
      </p:sp>
      <p:cxnSp>
        <p:nvCxnSpPr>
          <p:cNvPr id="8" name="Connecteur droit 7"/>
          <p:cNvCxnSpPr/>
          <p:nvPr userDrawn="1"/>
        </p:nvCxnSpPr>
        <p:spPr>
          <a:xfrm>
            <a:off x="574158" y="6251944"/>
            <a:ext cx="11036595" cy="21265"/>
          </a:xfrm>
          <a:prstGeom prst="line">
            <a:avLst/>
          </a:prstGeom>
        </p:spPr>
        <p:style>
          <a:lnRef idx="1">
            <a:schemeClr val="dk1"/>
          </a:lnRef>
          <a:fillRef idx="0">
            <a:schemeClr val="dk1"/>
          </a:fillRef>
          <a:effectRef idx="0">
            <a:schemeClr val="dk1"/>
          </a:effectRef>
          <a:fontRef idx="minor">
            <a:schemeClr val="tx1"/>
          </a:fontRef>
        </p:style>
      </p:cxn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389" y="128219"/>
            <a:ext cx="1602557" cy="1149202"/>
          </a:xfrm>
          <a:prstGeom prst="rect">
            <a:avLst/>
          </a:prstGeom>
        </p:spPr>
      </p:pic>
    </p:spTree>
    <p:extLst>
      <p:ext uri="{BB962C8B-B14F-4D97-AF65-F5344CB8AC3E}">
        <p14:creationId xmlns:p14="http://schemas.microsoft.com/office/powerpoint/2010/main" val="303130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A4D10A5-7E36-4994-B963-8A1B3284A4F0}" type="datetime1">
              <a:rPr lang="fr-FR" smtClean="0"/>
              <a:t>27/11/2025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2D80C3-08E6-4669-9C7E-5F5E92D7C28D}" type="slidenum">
              <a:rPr lang="fr-FR" smtClean="0"/>
              <a:t>‹N°›</a:t>
            </a:fld>
            <a:endParaRPr lang="fr-FR"/>
          </a:p>
        </p:txBody>
      </p:sp>
    </p:spTree>
    <p:extLst>
      <p:ext uri="{BB962C8B-B14F-4D97-AF65-F5344CB8AC3E}">
        <p14:creationId xmlns:p14="http://schemas.microsoft.com/office/powerpoint/2010/main" val="212949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024FFC4-BCA2-4FA7-B6C7-EAFAD5AA932A}" type="datetime1">
              <a:rPr lang="fr-FR" smtClean="0"/>
              <a:t>27/11/2025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2D80C3-08E6-4669-9C7E-5F5E92D7C28D}" type="slidenum">
              <a:rPr lang="fr-FR" smtClean="0"/>
              <a:t>‹N°›</a:t>
            </a:fld>
            <a:endParaRPr lang="fr-FR"/>
          </a:p>
        </p:txBody>
      </p:sp>
    </p:spTree>
    <p:extLst>
      <p:ext uri="{BB962C8B-B14F-4D97-AF65-F5344CB8AC3E}">
        <p14:creationId xmlns:p14="http://schemas.microsoft.com/office/powerpoint/2010/main" val="4216891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0F7E51F-AF1E-6E4A-A509-4AFE0396BF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19" y="3048"/>
            <a:ext cx="12181162" cy="6851904"/>
          </a:xfrm>
          <a:prstGeom prst="rect">
            <a:avLst/>
          </a:prstGeom>
        </p:spPr>
      </p:pic>
      <p:sp>
        <p:nvSpPr>
          <p:cNvPr id="2" name="Titre 1">
            <a:extLst>
              <a:ext uri="{FF2B5EF4-FFF2-40B4-BE49-F238E27FC236}">
                <a16:creationId xmlns:a16="http://schemas.microsoft.com/office/drawing/2014/main" id="{84EDA8E7-5705-FE4C-9CA9-1A912BDABDA5}"/>
              </a:ext>
            </a:extLst>
          </p:cNvPr>
          <p:cNvSpPr>
            <a:spLocks noGrp="1"/>
          </p:cNvSpPr>
          <p:nvPr>
            <p:ph type="ctrTitle" hasCustomPrompt="1"/>
          </p:nvPr>
        </p:nvSpPr>
        <p:spPr>
          <a:xfrm>
            <a:off x="7255565" y="2813735"/>
            <a:ext cx="4721087" cy="449135"/>
          </a:xfrm>
        </p:spPr>
        <p:txBody>
          <a:bodyPr anchor="b">
            <a:noAutofit/>
          </a:bodyPr>
          <a:lstStyle>
            <a:lvl1pPr algn="l">
              <a:defRPr sz="2000" b="0" i="0">
                <a:solidFill>
                  <a:schemeClr val="tx1"/>
                </a:solidFill>
                <a:latin typeface="Arial" panose="020B0604020202020204" pitchFamily="34" charset="0"/>
                <a:cs typeface="Arial" panose="020B060402020202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9244C26D-2DF2-8142-97E9-92E35AA9DF96}"/>
              </a:ext>
            </a:extLst>
          </p:cNvPr>
          <p:cNvSpPr>
            <a:spLocks noGrp="1"/>
          </p:cNvSpPr>
          <p:nvPr>
            <p:ph type="subTitle" idx="1" hasCustomPrompt="1"/>
          </p:nvPr>
        </p:nvSpPr>
        <p:spPr>
          <a:xfrm>
            <a:off x="7255565" y="3429000"/>
            <a:ext cx="4721087" cy="822505"/>
          </a:xfrm>
        </p:spPr>
        <p:txBody>
          <a:bodyPr>
            <a:normAutofit/>
          </a:bodyPr>
          <a:lstStyle>
            <a:lvl1pPr marL="0" indent="0" algn="l">
              <a:buNone/>
              <a:defRPr sz="2800" b="1" i="0">
                <a:solidFill>
                  <a:srgbClr val="248146"/>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14" name="Espace réservé du texte 13">
            <a:extLst>
              <a:ext uri="{FF2B5EF4-FFF2-40B4-BE49-F238E27FC236}">
                <a16:creationId xmlns:a16="http://schemas.microsoft.com/office/drawing/2014/main" id="{F8C34A00-ABF6-C9FB-3680-FA310AF38A11}"/>
              </a:ext>
            </a:extLst>
          </p:cNvPr>
          <p:cNvSpPr>
            <a:spLocks noGrp="1"/>
          </p:cNvSpPr>
          <p:nvPr>
            <p:ph type="body" sz="quarter" idx="10"/>
          </p:nvPr>
        </p:nvSpPr>
        <p:spPr>
          <a:xfrm>
            <a:off x="8080927" y="5882930"/>
            <a:ext cx="2206625" cy="387350"/>
          </a:xfrm>
        </p:spPr>
        <p:txBody>
          <a:bodyPr>
            <a:noAutofit/>
          </a:bodyPr>
          <a:lstStyle>
            <a:lvl1pPr marL="0" indent="0">
              <a:buNone/>
              <a:defRPr sz="1600">
                <a:latin typeface="ClanPro-Book" panose="020B0604020101020102" pitchFamily="34" charset="77"/>
              </a:defRPr>
            </a:lvl1pPr>
          </a:lstStyle>
          <a:p>
            <a:pPr lvl="0"/>
            <a:endParaRPr lang="fr-FR" dirty="0"/>
          </a:p>
        </p:txBody>
      </p:sp>
    </p:spTree>
    <p:extLst>
      <p:ext uri="{BB962C8B-B14F-4D97-AF65-F5344CB8AC3E}">
        <p14:creationId xmlns:p14="http://schemas.microsoft.com/office/powerpoint/2010/main" val="157866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0F7E51F-AF1E-6E4A-A509-4AFE0396BF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19" y="3048"/>
            <a:ext cx="12181162" cy="6851904"/>
          </a:xfrm>
          <a:prstGeom prst="rect">
            <a:avLst/>
          </a:prstGeom>
        </p:spPr>
      </p:pic>
      <p:sp>
        <p:nvSpPr>
          <p:cNvPr id="2" name="Titre 1">
            <a:extLst>
              <a:ext uri="{FF2B5EF4-FFF2-40B4-BE49-F238E27FC236}">
                <a16:creationId xmlns:a16="http://schemas.microsoft.com/office/drawing/2014/main" id="{84EDA8E7-5705-FE4C-9CA9-1A912BDABDA5}"/>
              </a:ext>
            </a:extLst>
          </p:cNvPr>
          <p:cNvSpPr>
            <a:spLocks noGrp="1"/>
          </p:cNvSpPr>
          <p:nvPr>
            <p:ph type="ctrTitle" hasCustomPrompt="1"/>
          </p:nvPr>
        </p:nvSpPr>
        <p:spPr>
          <a:xfrm>
            <a:off x="7255565" y="2813735"/>
            <a:ext cx="4721087" cy="449135"/>
          </a:xfrm>
        </p:spPr>
        <p:txBody>
          <a:bodyPr anchor="b">
            <a:noAutofit/>
          </a:bodyPr>
          <a:lstStyle>
            <a:lvl1pPr algn="l">
              <a:defRPr sz="2000" b="0" i="0">
                <a:solidFill>
                  <a:schemeClr val="tx1"/>
                </a:solidFill>
                <a:latin typeface="Arial" panose="020B0604020202020204" pitchFamily="34" charset="0"/>
                <a:cs typeface="Arial" panose="020B0604020202020204" pitchFamily="34" charset="0"/>
              </a:defRPr>
            </a:lvl1pPr>
          </a:lstStyle>
          <a:p>
            <a:r>
              <a:rPr lang="fr-FR" dirty="0"/>
              <a:t>MODIFIEZ LE STYLE DU TITRE</a:t>
            </a:r>
          </a:p>
        </p:txBody>
      </p:sp>
      <p:sp>
        <p:nvSpPr>
          <p:cNvPr id="3" name="Sous-titre 2">
            <a:extLst>
              <a:ext uri="{FF2B5EF4-FFF2-40B4-BE49-F238E27FC236}">
                <a16:creationId xmlns:a16="http://schemas.microsoft.com/office/drawing/2014/main" id="{9244C26D-2DF2-8142-97E9-92E35AA9DF96}"/>
              </a:ext>
            </a:extLst>
          </p:cNvPr>
          <p:cNvSpPr>
            <a:spLocks noGrp="1"/>
          </p:cNvSpPr>
          <p:nvPr>
            <p:ph type="subTitle" idx="1" hasCustomPrompt="1"/>
          </p:nvPr>
        </p:nvSpPr>
        <p:spPr>
          <a:xfrm>
            <a:off x="7255565" y="3429000"/>
            <a:ext cx="4721087" cy="822505"/>
          </a:xfrm>
        </p:spPr>
        <p:txBody>
          <a:bodyPr>
            <a:normAutofit/>
          </a:bodyPr>
          <a:lstStyle>
            <a:lvl1pPr marL="0" indent="0" algn="l">
              <a:buNone/>
              <a:defRPr sz="2800" b="1" i="0">
                <a:solidFill>
                  <a:srgbClr val="248146"/>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14" name="Espace réservé du texte 13">
            <a:extLst>
              <a:ext uri="{FF2B5EF4-FFF2-40B4-BE49-F238E27FC236}">
                <a16:creationId xmlns:a16="http://schemas.microsoft.com/office/drawing/2014/main" id="{F8C34A00-ABF6-C9FB-3680-FA310AF38A11}"/>
              </a:ext>
            </a:extLst>
          </p:cNvPr>
          <p:cNvSpPr>
            <a:spLocks noGrp="1"/>
          </p:cNvSpPr>
          <p:nvPr>
            <p:ph type="body" sz="quarter" idx="10"/>
          </p:nvPr>
        </p:nvSpPr>
        <p:spPr>
          <a:xfrm>
            <a:off x="8080927" y="5882930"/>
            <a:ext cx="2206625" cy="387350"/>
          </a:xfrm>
        </p:spPr>
        <p:txBody>
          <a:bodyPr>
            <a:noAutofit/>
          </a:bodyPr>
          <a:lstStyle>
            <a:lvl1pPr marL="0" indent="0">
              <a:buNone/>
              <a:defRPr sz="1600">
                <a:latin typeface="ClanPro-Book" panose="020B0604020101020102" pitchFamily="34" charset="77"/>
              </a:defRPr>
            </a:lvl1pPr>
          </a:lstStyle>
          <a:p>
            <a:pPr lvl="0"/>
            <a:endParaRPr lang="fr-FR" dirty="0"/>
          </a:p>
        </p:txBody>
      </p:sp>
    </p:spTree>
    <p:extLst>
      <p:ext uri="{BB962C8B-B14F-4D97-AF65-F5344CB8AC3E}">
        <p14:creationId xmlns:p14="http://schemas.microsoft.com/office/powerpoint/2010/main" val="391997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978BE24-5B55-3B4D-8645-0A424C841B6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419" y="3048"/>
            <a:ext cx="12181162" cy="6851904"/>
          </a:xfrm>
          <a:prstGeom prst="rect">
            <a:avLst/>
          </a:prstGeom>
        </p:spPr>
      </p:pic>
      <p:sp>
        <p:nvSpPr>
          <p:cNvPr id="2" name="Titre 1">
            <a:extLst>
              <a:ext uri="{FF2B5EF4-FFF2-40B4-BE49-F238E27FC236}">
                <a16:creationId xmlns:a16="http://schemas.microsoft.com/office/drawing/2014/main" id="{D3953B8D-2DD6-9A45-A309-CEB5D94AA51D}"/>
              </a:ext>
            </a:extLst>
          </p:cNvPr>
          <p:cNvSpPr>
            <a:spLocks noGrp="1"/>
          </p:cNvSpPr>
          <p:nvPr>
            <p:ph type="title" hasCustomPrompt="1"/>
          </p:nvPr>
        </p:nvSpPr>
        <p:spPr>
          <a:xfrm>
            <a:off x="644318" y="864704"/>
            <a:ext cx="5451682" cy="1043264"/>
          </a:xfrm>
        </p:spPr>
        <p:txBody>
          <a:bodyPr anchor="b"/>
          <a:lstStyle>
            <a:lvl1pPr>
              <a:defRPr sz="3200">
                <a:solidFill>
                  <a:srgbClr val="248146"/>
                </a:solidFill>
              </a:defRPr>
            </a:lvl1pPr>
          </a:lstStyle>
          <a:p>
            <a:r>
              <a:rPr lang="fr-FR" dirty="0"/>
              <a:t>MODIFIEZ LE STYLE DU TITRE</a:t>
            </a:r>
          </a:p>
        </p:txBody>
      </p:sp>
      <p:sp>
        <p:nvSpPr>
          <p:cNvPr id="4" name="Espace réservé du texte 3">
            <a:extLst>
              <a:ext uri="{FF2B5EF4-FFF2-40B4-BE49-F238E27FC236}">
                <a16:creationId xmlns:a16="http://schemas.microsoft.com/office/drawing/2014/main" id="{5490ACCA-236F-F247-AC33-B70E91E35D13}"/>
              </a:ext>
            </a:extLst>
          </p:cNvPr>
          <p:cNvSpPr>
            <a:spLocks noGrp="1"/>
          </p:cNvSpPr>
          <p:nvPr>
            <p:ph type="body" sz="half" idx="2"/>
          </p:nvPr>
        </p:nvSpPr>
        <p:spPr>
          <a:xfrm>
            <a:off x="644318" y="2477190"/>
            <a:ext cx="5451682" cy="2850184"/>
          </a:xfrm>
        </p:spPr>
        <p:txBody>
          <a:bodyPr>
            <a:normAutofit/>
          </a:bodyPr>
          <a:lstStyle>
            <a:lvl1pPr marL="0" indent="0">
              <a:lnSpc>
                <a:spcPct val="2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11" name="Espace réservé pour une image  10">
            <a:extLst>
              <a:ext uri="{FF2B5EF4-FFF2-40B4-BE49-F238E27FC236}">
                <a16:creationId xmlns:a16="http://schemas.microsoft.com/office/drawing/2014/main" id="{49375043-6CFF-574F-89CD-8EFE873037B5}"/>
              </a:ext>
            </a:extLst>
          </p:cNvPr>
          <p:cNvSpPr>
            <a:spLocks noGrp="1"/>
          </p:cNvSpPr>
          <p:nvPr>
            <p:ph type="pic" sz="quarter" idx="10"/>
          </p:nvPr>
        </p:nvSpPr>
        <p:spPr>
          <a:xfrm>
            <a:off x="6740318" y="1292087"/>
            <a:ext cx="4705350" cy="4572000"/>
          </a:xfrm>
        </p:spPr>
        <p:txBody>
          <a:bodyPr/>
          <a:lstStyle/>
          <a:p>
            <a:endParaRPr lang="fr-FR"/>
          </a:p>
        </p:txBody>
      </p:sp>
    </p:spTree>
    <p:extLst>
      <p:ext uri="{BB962C8B-B14F-4D97-AF65-F5344CB8AC3E}">
        <p14:creationId xmlns:p14="http://schemas.microsoft.com/office/powerpoint/2010/main" val="2903868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9A8CD8E-6E5F-234A-BBE6-D171AE33C276}"/>
              </a:ext>
            </a:extLst>
          </p:cNvPr>
          <p:cNvPicPr>
            <a:picLocks noChangeAspect="1"/>
          </p:cNvPicPr>
          <p:nvPr userDrawn="1"/>
        </p:nvPicPr>
        <p:blipFill>
          <a:blip r:embed="rId3"/>
          <a:stretch>
            <a:fillRect/>
          </a:stretch>
        </p:blipFill>
        <p:spPr>
          <a:xfrm>
            <a:off x="-596435" y="52836"/>
            <a:ext cx="7423727" cy="2667000"/>
          </a:xfrm>
          <a:prstGeom prst="rect">
            <a:avLst/>
          </a:prstGeom>
        </p:spPr>
      </p:pic>
      <p:sp>
        <p:nvSpPr>
          <p:cNvPr id="3" name="Espace réservé du contenu 2">
            <a:extLst>
              <a:ext uri="{FF2B5EF4-FFF2-40B4-BE49-F238E27FC236}">
                <a16:creationId xmlns:a16="http://schemas.microsoft.com/office/drawing/2014/main" id="{073DEEF8-9449-AD47-9D91-74EC4C17CFC0}"/>
              </a:ext>
            </a:extLst>
          </p:cNvPr>
          <p:cNvSpPr>
            <a:spLocks noGrp="1"/>
          </p:cNvSpPr>
          <p:nvPr>
            <p:ph idx="1"/>
          </p:nvPr>
        </p:nvSpPr>
        <p:spPr>
          <a:xfrm>
            <a:off x="1357460" y="2346210"/>
            <a:ext cx="9996340" cy="361020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1">
            <a:extLst>
              <a:ext uri="{FF2B5EF4-FFF2-40B4-BE49-F238E27FC236}">
                <a16:creationId xmlns:a16="http://schemas.microsoft.com/office/drawing/2014/main" id="{2AC934B6-1797-DE4C-A534-B925B958282D}"/>
              </a:ext>
            </a:extLst>
          </p:cNvPr>
          <p:cNvSpPr>
            <a:spLocks noGrp="1"/>
          </p:cNvSpPr>
          <p:nvPr>
            <p:ph type="title" hasCustomPrompt="1"/>
          </p:nvPr>
        </p:nvSpPr>
        <p:spPr>
          <a:xfrm>
            <a:off x="644318" y="864704"/>
            <a:ext cx="5451682" cy="1043264"/>
          </a:xfrm>
        </p:spPr>
        <p:txBody>
          <a:bodyPr anchor="b"/>
          <a:lstStyle>
            <a:lvl1pPr>
              <a:defRPr sz="3200">
                <a:solidFill>
                  <a:srgbClr val="248146"/>
                </a:solidFill>
              </a:defRPr>
            </a:lvl1pPr>
          </a:lstStyle>
          <a:p>
            <a:r>
              <a:rPr lang="fr-FR" dirty="0"/>
              <a:t>MODIFIEZ LE STYLE DU TITRE</a:t>
            </a:r>
          </a:p>
        </p:txBody>
      </p:sp>
    </p:spTree>
    <p:extLst>
      <p:ext uri="{BB962C8B-B14F-4D97-AF65-F5344CB8AC3E}">
        <p14:creationId xmlns:p14="http://schemas.microsoft.com/office/powerpoint/2010/main" val="231554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B55422F-D3DE-DD9A-EF9C-5767787F9C3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5474" y="-303140"/>
            <a:ext cx="1996525" cy="3732140"/>
          </a:xfrm>
          <a:prstGeom prst="rect">
            <a:avLst/>
          </a:prstGeom>
        </p:spPr>
      </p:pic>
      <p:pic>
        <p:nvPicPr>
          <p:cNvPr id="8" name="Image 7">
            <a:extLst>
              <a:ext uri="{FF2B5EF4-FFF2-40B4-BE49-F238E27FC236}">
                <a16:creationId xmlns:a16="http://schemas.microsoft.com/office/drawing/2014/main" id="{CBCA40CD-029D-1842-9B0E-9EA017A034D6}"/>
              </a:ext>
            </a:extLst>
          </p:cNvPr>
          <p:cNvPicPr>
            <a:picLocks noChangeAspect="1"/>
          </p:cNvPicPr>
          <p:nvPr userDrawn="1"/>
        </p:nvPicPr>
        <p:blipFill>
          <a:blip r:embed="rId4"/>
          <a:stretch>
            <a:fillRect/>
          </a:stretch>
        </p:blipFill>
        <p:spPr>
          <a:xfrm>
            <a:off x="-494579" y="28812"/>
            <a:ext cx="6666779" cy="2395063"/>
          </a:xfrm>
          <a:prstGeom prst="rect">
            <a:avLst/>
          </a:prstGeom>
        </p:spPr>
      </p:pic>
      <p:sp>
        <p:nvSpPr>
          <p:cNvPr id="2" name="Titre 1">
            <a:extLst>
              <a:ext uri="{FF2B5EF4-FFF2-40B4-BE49-F238E27FC236}">
                <a16:creationId xmlns:a16="http://schemas.microsoft.com/office/drawing/2014/main" id="{069B3D82-ADBF-144C-8E0E-FB9E8B973048}"/>
              </a:ext>
            </a:extLst>
          </p:cNvPr>
          <p:cNvSpPr>
            <a:spLocks noGrp="1"/>
          </p:cNvSpPr>
          <p:nvPr>
            <p:ph type="title" hasCustomPrompt="1"/>
          </p:nvPr>
        </p:nvSpPr>
        <p:spPr>
          <a:xfrm>
            <a:off x="838200" y="774700"/>
            <a:ext cx="4660900" cy="903288"/>
          </a:xfrm>
        </p:spPr>
        <p:txBody>
          <a:bodyPr>
            <a:normAutofit/>
          </a:bodyPr>
          <a:lstStyle>
            <a:lvl1pPr>
              <a:defRPr sz="2800">
                <a:solidFill>
                  <a:srgbClr val="248146"/>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BEF0EBA1-15E8-8A4E-8113-EAA384746A2D}"/>
              </a:ext>
            </a:extLst>
          </p:cNvPr>
          <p:cNvSpPr>
            <a:spLocks noGrp="1"/>
          </p:cNvSpPr>
          <p:nvPr>
            <p:ph sz="half" idx="1"/>
          </p:nvPr>
        </p:nvSpPr>
        <p:spPr>
          <a:xfrm>
            <a:off x="838200" y="2202956"/>
            <a:ext cx="5181600" cy="328803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4" name="Espace réservé du contenu 3">
            <a:extLst>
              <a:ext uri="{FF2B5EF4-FFF2-40B4-BE49-F238E27FC236}">
                <a16:creationId xmlns:a16="http://schemas.microsoft.com/office/drawing/2014/main" id="{9D920668-48E2-4A42-B68F-1FC8099CD1A3}"/>
              </a:ext>
            </a:extLst>
          </p:cNvPr>
          <p:cNvSpPr>
            <a:spLocks noGrp="1"/>
          </p:cNvSpPr>
          <p:nvPr>
            <p:ph sz="half" idx="2"/>
          </p:nvPr>
        </p:nvSpPr>
        <p:spPr>
          <a:xfrm>
            <a:off x="6172200" y="2202956"/>
            <a:ext cx="5181600" cy="328803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02527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1483EDD-5294-8668-C881-D0D237916BA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20624" y="707010"/>
            <a:ext cx="2565177" cy="4795132"/>
          </a:xfrm>
          <a:prstGeom prst="rect">
            <a:avLst/>
          </a:prstGeom>
        </p:spPr>
      </p:pic>
      <p:pic>
        <p:nvPicPr>
          <p:cNvPr id="7" name="Image 6">
            <a:extLst>
              <a:ext uri="{FF2B5EF4-FFF2-40B4-BE49-F238E27FC236}">
                <a16:creationId xmlns:a16="http://schemas.microsoft.com/office/drawing/2014/main" id="{0E5FE1E1-D907-9E44-B879-93F1B00C14D2}"/>
              </a:ext>
            </a:extLst>
          </p:cNvPr>
          <p:cNvPicPr>
            <a:picLocks noChangeAspect="1"/>
          </p:cNvPicPr>
          <p:nvPr userDrawn="1"/>
        </p:nvPicPr>
        <p:blipFill>
          <a:blip r:embed="rId4"/>
          <a:stretch>
            <a:fillRect/>
          </a:stretch>
        </p:blipFill>
        <p:spPr>
          <a:xfrm>
            <a:off x="2535482" y="1989056"/>
            <a:ext cx="7121034" cy="3006954"/>
          </a:xfrm>
          <a:prstGeom prst="rect">
            <a:avLst/>
          </a:prstGeom>
        </p:spPr>
      </p:pic>
      <p:sp>
        <p:nvSpPr>
          <p:cNvPr id="4" name="Rectangle 3">
            <a:extLst>
              <a:ext uri="{FF2B5EF4-FFF2-40B4-BE49-F238E27FC236}">
                <a16:creationId xmlns:a16="http://schemas.microsoft.com/office/drawing/2014/main" id="{ECE896B7-6ED9-E843-A55F-A767E70D0A53}"/>
              </a:ext>
            </a:extLst>
          </p:cNvPr>
          <p:cNvSpPr/>
          <p:nvPr userDrawn="1"/>
        </p:nvSpPr>
        <p:spPr>
          <a:xfrm>
            <a:off x="4135366" y="2890391"/>
            <a:ext cx="3921266" cy="107721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248146"/>
                </a:solidFill>
                <a:effectLst/>
                <a:uLnTx/>
                <a:uFillTx/>
                <a:latin typeface="Eagle Book" pitchFamily="2" charset="77"/>
                <a:ea typeface="+mn-ea"/>
                <a:cs typeface="+mn-cs"/>
              </a:rPr>
              <a:t>MERCI POUR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248146"/>
                </a:solidFill>
                <a:effectLst/>
                <a:uLnTx/>
                <a:uFillTx/>
                <a:latin typeface="Eagle Book" pitchFamily="2" charset="77"/>
                <a:ea typeface="+mn-ea"/>
                <a:cs typeface="+mn-cs"/>
              </a:rPr>
              <a:t>VOTRE ATTENTION</a:t>
            </a:r>
          </a:p>
        </p:txBody>
      </p:sp>
    </p:spTree>
    <p:extLst>
      <p:ext uri="{BB962C8B-B14F-4D97-AF65-F5344CB8AC3E}">
        <p14:creationId xmlns:p14="http://schemas.microsoft.com/office/powerpoint/2010/main" val="227611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079812" y="194023"/>
            <a:ext cx="9273988" cy="930977"/>
          </a:xfrm>
        </p:spPr>
        <p:txBody>
          <a:bodyPr>
            <a:normAutofit/>
          </a:bodyPr>
          <a:lstStyle>
            <a:lvl1pPr algn="ctr">
              <a:defRPr sz="3000" b="1">
                <a:solidFill>
                  <a:schemeClr val="accent1">
                    <a:lumMod val="50000"/>
                  </a:schemeClr>
                </a:solidFill>
                <a:latin typeface="Marianne" panose="02000000000000000000" pitchFamily="50" charset="0"/>
                <a:cs typeface="Arial" panose="020B0604020202020204" pitchFamily="34" charset="0"/>
              </a:defRPr>
            </a:lvl1pPr>
          </a:lstStyle>
          <a:p>
            <a:r>
              <a:rPr lang="fr-FR" dirty="0"/>
              <a:t>Modifiez le style du titre</a:t>
            </a:r>
          </a:p>
        </p:txBody>
      </p:sp>
      <p:sp>
        <p:nvSpPr>
          <p:cNvPr id="3" name="Espace réservé du contenu 2"/>
          <p:cNvSpPr>
            <a:spLocks noGrp="1"/>
          </p:cNvSpPr>
          <p:nvPr>
            <p:ph idx="1"/>
          </p:nvPr>
        </p:nvSpPr>
        <p:spPr>
          <a:xfrm>
            <a:off x="838200" y="1414130"/>
            <a:ext cx="10515600" cy="4762833"/>
          </a:xfrm>
        </p:spPr>
        <p:txBody>
          <a:bodyPr/>
          <a:lstStyle>
            <a:lvl1pPr>
              <a:defRPr>
                <a:latin typeface="Marianne" panose="02000000000000000000" pitchFamily="50" charset="0"/>
                <a:cs typeface="Arial" panose="020B0604020202020204" pitchFamily="34" charset="0"/>
              </a:defRPr>
            </a:lvl1pPr>
            <a:lvl2pPr>
              <a:defRPr>
                <a:latin typeface="Marianne" panose="02000000000000000000" pitchFamily="50" charset="0"/>
                <a:cs typeface="Arial" panose="020B0604020202020204" pitchFamily="34" charset="0"/>
              </a:defRPr>
            </a:lvl2pPr>
            <a:lvl3pPr>
              <a:defRPr>
                <a:latin typeface="Marianne" panose="02000000000000000000" pitchFamily="50" charset="0"/>
                <a:cs typeface="Arial" panose="020B0604020202020204" pitchFamily="34" charset="0"/>
              </a:defRPr>
            </a:lvl3pPr>
            <a:lvl4pPr>
              <a:defRPr>
                <a:latin typeface="Marianne" panose="02000000000000000000" pitchFamily="50" charset="0"/>
                <a:cs typeface="Arial" panose="020B0604020202020204" pitchFamily="34" charset="0"/>
              </a:defRPr>
            </a:lvl4pPr>
            <a:lvl5pPr>
              <a:defRPr>
                <a:latin typeface="Marianne" panose="02000000000000000000" pitchFamily="50" charset="0"/>
                <a:cs typeface="Arial" panose="020B060402020202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AE1C9469-9E7A-4CBE-9B96-06F94A9CA035}" type="datetime1">
              <a:rPr lang="fr-FR" smtClean="0"/>
              <a:t>27/11/2025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2D80C3-08E6-4669-9C7E-5F5E92D7C28D}" type="slidenum">
              <a:rPr lang="fr-FR" smtClean="0"/>
              <a:t>‹N°›</a:t>
            </a:fld>
            <a:endParaRPr lang="fr-FR"/>
          </a:p>
        </p:txBody>
      </p:sp>
      <p:cxnSp>
        <p:nvCxnSpPr>
          <p:cNvPr id="9" name="Connecteur droit 8"/>
          <p:cNvCxnSpPr/>
          <p:nvPr userDrawn="1"/>
        </p:nvCxnSpPr>
        <p:spPr>
          <a:xfrm>
            <a:off x="574158" y="6251944"/>
            <a:ext cx="11036595" cy="21265"/>
          </a:xfrm>
          <a:prstGeom prst="line">
            <a:avLst/>
          </a:prstGeom>
        </p:spPr>
        <p:style>
          <a:lnRef idx="1">
            <a:schemeClr val="dk1"/>
          </a:lnRef>
          <a:fillRef idx="0">
            <a:schemeClr val="dk1"/>
          </a:fillRef>
          <a:effectRef idx="0">
            <a:schemeClr val="dk1"/>
          </a:effectRef>
          <a:fontRef idx="minor">
            <a:schemeClr val="tx1"/>
          </a:fontRef>
        </p:style>
      </p:cxn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402" y="181787"/>
            <a:ext cx="1602557" cy="1149202"/>
          </a:xfrm>
          <a:prstGeom prst="rect">
            <a:avLst/>
          </a:prstGeom>
        </p:spPr>
      </p:pic>
    </p:spTree>
    <p:extLst>
      <p:ext uri="{BB962C8B-B14F-4D97-AF65-F5344CB8AC3E}">
        <p14:creationId xmlns:p14="http://schemas.microsoft.com/office/powerpoint/2010/main" val="180404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atin typeface="Marianne" panose="02000000000000000000" pitchFamily="50" charset="0"/>
                <a:cs typeface="Arial" panose="020B0604020202020204" pitchFamily="34" charset="0"/>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6DDA0D7-3B8F-4289-A336-181E0635A4BE}" type="datetime1">
              <a:rPr lang="fr-FR" smtClean="0"/>
              <a:t>27/11/2025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E2D80C3-08E6-4669-9C7E-5F5E92D7C28D}" type="slidenum">
              <a:rPr lang="fr-FR" smtClean="0"/>
              <a:t>‹N°›</a:t>
            </a:fld>
            <a:endParaRPr lang="fr-FR"/>
          </a:p>
        </p:txBody>
      </p:sp>
      <p:cxnSp>
        <p:nvCxnSpPr>
          <p:cNvPr id="7" name="Connecteur droit 6"/>
          <p:cNvCxnSpPr/>
          <p:nvPr userDrawn="1"/>
        </p:nvCxnSpPr>
        <p:spPr>
          <a:xfrm>
            <a:off x="574158" y="6251944"/>
            <a:ext cx="11036595" cy="21265"/>
          </a:xfrm>
          <a:prstGeom prst="line">
            <a:avLst/>
          </a:prstGeom>
        </p:spPr>
        <p:style>
          <a:lnRef idx="1">
            <a:schemeClr val="dk1"/>
          </a:lnRef>
          <a:fillRef idx="0">
            <a:schemeClr val="dk1"/>
          </a:fillRef>
          <a:effectRef idx="0">
            <a:schemeClr val="dk1"/>
          </a:effectRef>
          <a:fontRef idx="minor">
            <a:schemeClr val="tx1"/>
          </a:fontRef>
        </p:style>
      </p:cxn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0"/>
            <a:ext cx="1297546" cy="1122363"/>
          </a:xfrm>
          <a:prstGeom prst="rect">
            <a:avLst/>
          </a:prstGeom>
        </p:spPr>
      </p:pic>
    </p:spTree>
    <p:extLst>
      <p:ext uri="{BB962C8B-B14F-4D97-AF65-F5344CB8AC3E}">
        <p14:creationId xmlns:p14="http://schemas.microsoft.com/office/powerpoint/2010/main" val="447665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F5734B8-279D-4E10-BE5F-56D5374B3F66}" type="datetime1">
              <a:rPr lang="fr-FR" smtClean="0"/>
              <a:t>27/11/2025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2D80C3-08E6-4669-9C7E-5F5E92D7C28D}" type="slidenum">
              <a:rPr lang="fr-FR" smtClean="0"/>
              <a:t>‹N°›</a:t>
            </a:fld>
            <a:endParaRPr lang="fr-FR"/>
          </a:p>
        </p:txBody>
      </p:sp>
    </p:spTree>
    <p:extLst>
      <p:ext uri="{BB962C8B-B14F-4D97-AF65-F5344CB8AC3E}">
        <p14:creationId xmlns:p14="http://schemas.microsoft.com/office/powerpoint/2010/main" val="2431856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694F7C9-CBC4-423B-8678-274B8C14A78C}" type="datetime1">
              <a:rPr lang="fr-FR" smtClean="0"/>
              <a:t>27/11/2025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E2D80C3-08E6-4669-9C7E-5F5E92D7C28D}" type="slidenum">
              <a:rPr lang="fr-FR" smtClean="0"/>
              <a:t>‹N°›</a:t>
            </a:fld>
            <a:endParaRPr lang="fr-FR"/>
          </a:p>
        </p:txBody>
      </p:sp>
    </p:spTree>
    <p:extLst>
      <p:ext uri="{BB962C8B-B14F-4D97-AF65-F5344CB8AC3E}">
        <p14:creationId xmlns:p14="http://schemas.microsoft.com/office/powerpoint/2010/main" val="250749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821BF82-B6A8-4F9A-A8C7-2D270A6A944D}" type="datetime1">
              <a:rPr lang="fr-FR" smtClean="0"/>
              <a:t>27/11/2025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E2D80C3-08E6-4669-9C7E-5F5E92D7C28D}" type="slidenum">
              <a:rPr lang="fr-FR" smtClean="0"/>
              <a:t>‹N°›</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0"/>
            <a:ext cx="1297546" cy="1122363"/>
          </a:xfrm>
          <a:prstGeom prst="rect">
            <a:avLst/>
          </a:prstGeom>
        </p:spPr>
      </p:pic>
    </p:spTree>
    <p:extLst>
      <p:ext uri="{BB962C8B-B14F-4D97-AF65-F5344CB8AC3E}">
        <p14:creationId xmlns:p14="http://schemas.microsoft.com/office/powerpoint/2010/main" val="536693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5F059A-1C47-41C8-A7D6-6F83E4AF0E88}" type="datetime1">
              <a:rPr lang="fr-FR" smtClean="0"/>
              <a:t>27/11/2025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‹N°›</a:t>
            </a:fld>
            <a:endParaRPr lang="fr-F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0"/>
            <a:ext cx="1297546" cy="1122363"/>
          </a:xfrm>
          <a:prstGeom prst="rect">
            <a:avLst/>
          </a:prstGeom>
        </p:spPr>
      </p:pic>
    </p:spTree>
    <p:extLst>
      <p:ext uri="{BB962C8B-B14F-4D97-AF65-F5344CB8AC3E}">
        <p14:creationId xmlns:p14="http://schemas.microsoft.com/office/powerpoint/2010/main" val="198758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AFC44F4-14CC-401B-B220-8D6ADDCE5E62}" type="datetime1">
              <a:rPr lang="fr-FR" smtClean="0"/>
              <a:t>27/11/2025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2D80C3-08E6-4669-9C7E-5F5E92D7C28D}" type="slidenum">
              <a:rPr lang="fr-FR" smtClean="0"/>
              <a:t>‹N°›</a:t>
            </a:fld>
            <a:endParaRPr lang="fr-FR"/>
          </a:p>
        </p:txBody>
      </p:sp>
    </p:spTree>
    <p:extLst>
      <p:ext uri="{BB962C8B-B14F-4D97-AF65-F5344CB8AC3E}">
        <p14:creationId xmlns:p14="http://schemas.microsoft.com/office/powerpoint/2010/main" val="385849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7C03293-9411-47DC-984B-39E416097135}" type="datetime1">
              <a:rPr lang="fr-FR" smtClean="0"/>
              <a:t>27/11/2025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E2D80C3-08E6-4669-9C7E-5F5E92D7C28D}" type="slidenum">
              <a:rPr lang="fr-FR" smtClean="0"/>
              <a:t>‹N°›</a:t>
            </a:fld>
            <a:endParaRPr lang="fr-FR"/>
          </a:p>
        </p:txBody>
      </p:sp>
    </p:spTree>
    <p:extLst>
      <p:ext uri="{BB962C8B-B14F-4D97-AF65-F5344CB8AC3E}">
        <p14:creationId xmlns:p14="http://schemas.microsoft.com/office/powerpoint/2010/main" val="290696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12C3E-6E8E-424A-802A-4DD131A9F34A}" type="datetime1">
              <a:rPr lang="fr-FR" smtClean="0"/>
              <a:t>27/11/2025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D80C3-08E6-4669-9C7E-5F5E92D7C28D}" type="slidenum">
              <a:rPr lang="fr-FR" smtClean="0"/>
              <a:t>‹N°›</a:t>
            </a:fld>
            <a:endParaRPr lang="fr-FR"/>
          </a:p>
        </p:txBody>
      </p:sp>
    </p:spTree>
    <p:extLst>
      <p:ext uri="{BB962C8B-B14F-4D97-AF65-F5344CB8AC3E}">
        <p14:creationId xmlns:p14="http://schemas.microsoft.com/office/powerpoint/2010/main" val="2756065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4E70FF2-D087-ED41-81F1-C15A5EEADB29}"/>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0" y="3048"/>
            <a:ext cx="12192000" cy="6851904"/>
          </a:xfrm>
          <a:prstGeom prst="rect">
            <a:avLst/>
          </a:prstGeom>
        </p:spPr>
      </p:pic>
      <p:sp>
        <p:nvSpPr>
          <p:cNvPr id="2" name="Espace réservé du titre 1">
            <a:extLst>
              <a:ext uri="{FF2B5EF4-FFF2-40B4-BE49-F238E27FC236}">
                <a16:creationId xmlns:a16="http://schemas.microsoft.com/office/drawing/2014/main" id="{12F20EE3-6217-414D-BA20-EF79F4979E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38B3E256-4DAE-1944-9851-12570DCD61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2264076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4400" b="1" i="0" kern="1200">
          <a:solidFill>
            <a:schemeClr val="accent2"/>
          </a:solidFill>
          <a:latin typeface="Century Gothic" panose="020B0502020202020204" pitchFamily="34" charset="0"/>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lanPro-Book" panose="020B0604020101020102"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mailto:feader.maec-transition@bourgognefranchecomte" TargetMode="External"/><Relationship Id="rId2" Type="http://schemas.openxmlformats.org/officeDocument/2006/relationships/hyperlink" Target="mailto:feader.apiprm@bourgognefranchecomte.fr" TargetMode="External"/><Relationship Id="rId1" Type="http://schemas.openxmlformats.org/officeDocument/2006/relationships/slideLayout" Target="../slideLayouts/slideLayout16.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microsoft.com/office/2007/relationships/hdphoto" Target="../media/hdphoto1.wdp"/><Relationship Id="rId7" Type="http://schemas.openxmlformats.org/officeDocument/2006/relationships/hyperlink" Target="mailto:agnes.thoen@agriculture.gouv.fr" TargetMode="External"/><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mailto:delphine.pizana@agriculture.gouv.fr" TargetMode="External"/><Relationship Id="rId11" Type="http://schemas.openxmlformats.org/officeDocument/2006/relationships/image" Target="../media/image14.jpg"/><Relationship Id="rId5" Type="http://schemas.openxmlformats.org/officeDocument/2006/relationships/hyperlink" Target="mailto:david.boisson@agriculture.gouv.fr" TargetMode="External"/><Relationship Id="rId10" Type="http://schemas.openxmlformats.org/officeDocument/2006/relationships/image" Target="../media/image13.jpeg"/><Relationship Id="rId4" Type="http://schemas.openxmlformats.org/officeDocument/2006/relationships/hyperlink" Target="mailto:mathilde.parage@agriculture.gouv.fr" TargetMode="External"/><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hyperlink" Target="https://bfc.chambres-agriculture.fr/actualites-1/actualite/les-rencontres-de-la-bio-en-bfc-les-grandes-cultures-a-lhonneur-le-15-10-a-beaune" TargetMode="External"/><Relationship Id="rId2" Type="http://schemas.openxmlformats.org/officeDocument/2006/relationships/hyperlink" Target="https://draaf.bourgogne-franche-comte.agriculture.gouv.fr/conference-regionale-bio-du-15-avril-2025-a3451.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https://intranet.draaf.bourgogne-franche-comte.agriculture.rie.gouv.f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sreaf.draaf-bourgogne-franche-comte@agriculture.gouv.fr"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https://eaurmc.lizmap.com/partenaires/index.php/view/map/?repository=agence&amp;project=zonag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jp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microsoft.com/office/2007/relationships/hdphoto" Target="../media/hdphoto2.wdp"/><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b="1" spc="-1" dirty="0">
                <a:latin typeface="Arial"/>
              </a:rPr>
              <a:t>CRAEC </a:t>
            </a:r>
            <a:br>
              <a:rPr lang="fr-FR" b="1" spc="-1" dirty="0">
                <a:latin typeface="Arial"/>
              </a:rPr>
            </a:br>
            <a:r>
              <a:rPr lang="fr-FR" b="1" spc="-1" dirty="0">
                <a:latin typeface="Arial"/>
              </a:rPr>
              <a:t>Bourgogne-Franche-Comté</a:t>
            </a:r>
          </a:p>
        </p:txBody>
      </p:sp>
      <p:sp>
        <p:nvSpPr>
          <p:cNvPr id="3" name="Sous-titre 2"/>
          <p:cNvSpPr>
            <a:spLocks noGrp="1"/>
          </p:cNvSpPr>
          <p:nvPr>
            <p:ph type="subTitle" idx="1"/>
          </p:nvPr>
        </p:nvSpPr>
        <p:spPr/>
        <p:txBody>
          <a:bodyPr/>
          <a:lstStyle/>
          <a:p>
            <a:endParaRPr lang="fr-FR" sz="3200" spc="-1" dirty="0">
              <a:latin typeface="Arial"/>
            </a:endParaRPr>
          </a:p>
          <a:p>
            <a:r>
              <a:rPr lang="fr-FR" sz="3200" b="1" i="1" spc="-1" dirty="0">
                <a:latin typeface="Arial"/>
              </a:rPr>
              <a:t>25 novembre 2025</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1</a:t>
            </a:fld>
            <a:endParaRPr lang="fr-FR" dirty="0"/>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t="15396" b="15546"/>
          <a:stretch/>
        </p:blipFill>
        <p:spPr>
          <a:xfrm>
            <a:off x="10633418" y="1"/>
            <a:ext cx="1491907" cy="1030288"/>
          </a:xfrm>
          <a:prstGeom prst="rect">
            <a:avLst/>
          </a:prstGeom>
        </p:spPr>
      </p:pic>
    </p:spTree>
    <p:extLst>
      <p:ext uri="{BB962C8B-B14F-4D97-AF65-F5344CB8AC3E}">
        <p14:creationId xmlns:p14="http://schemas.microsoft.com/office/powerpoint/2010/main" val="1349890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6B269-424E-EB55-521F-2E2B27A11E2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7502CB5-FE94-2622-00E0-D0961345B3C2}"/>
              </a:ext>
            </a:extLst>
          </p:cNvPr>
          <p:cNvSpPr>
            <a:spLocks noGrp="1"/>
          </p:cNvSpPr>
          <p:nvPr>
            <p:ph type="title"/>
          </p:nvPr>
        </p:nvSpPr>
        <p:spPr>
          <a:xfrm>
            <a:off x="838199" y="868968"/>
            <a:ext cx="4940431" cy="903288"/>
          </a:xfrm>
        </p:spPr>
        <p:txBody>
          <a:bodyPr>
            <a:normAutofit fontScale="90000"/>
          </a:bodyPr>
          <a:lstStyle/>
          <a:p>
            <a:r>
              <a:rPr lang="fr-FR" sz="3200" dirty="0"/>
              <a:t>MESURE PRM 2026 – 70-30</a:t>
            </a:r>
          </a:p>
        </p:txBody>
      </p:sp>
      <p:graphicFrame>
        <p:nvGraphicFramePr>
          <p:cNvPr id="6" name="Espace réservé du contenu 5">
            <a:extLst>
              <a:ext uri="{FF2B5EF4-FFF2-40B4-BE49-F238E27FC236}">
                <a16:creationId xmlns:a16="http://schemas.microsoft.com/office/drawing/2014/main" id="{55F0BEB4-535E-6B5B-4E62-7F25241AC0CB}"/>
              </a:ext>
            </a:extLst>
          </p:cNvPr>
          <p:cNvGraphicFramePr>
            <a:graphicFrameLocks noGrp="1"/>
          </p:cNvGraphicFramePr>
          <p:nvPr>
            <p:ph sz="half" idx="2"/>
          </p:nvPr>
        </p:nvGraphicFramePr>
        <p:xfrm>
          <a:off x="10848670" y="2160663"/>
          <a:ext cx="505129" cy="3287713"/>
        </p:xfrm>
        <a:graphic>
          <a:graphicData uri="http://schemas.openxmlformats.org/drawingml/2006/chart">
            <c:chart xmlns:c="http://schemas.openxmlformats.org/drawingml/2006/chart" xmlns:r="http://schemas.openxmlformats.org/officeDocument/2006/relationships" r:id="rId2"/>
          </a:graphicData>
        </a:graphic>
      </p:graphicFrame>
      <p:sp>
        <p:nvSpPr>
          <p:cNvPr id="4" name="Flèche : droite 3">
            <a:extLst>
              <a:ext uri="{FF2B5EF4-FFF2-40B4-BE49-F238E27FC236}">
                <a16:creationId xmlns:a16="http://schemas.microsoft.com/office/drawing/2014/main" id="{757EAB38-7E31-498C-F6A9-82377AF4021F}"/>
              </a:ext>
            </a:extLst>
          </p:cNvPr>
          <p:cNvSpPr/>
          <p:nvPr/>
        </p:nvSpPr>
        <p:spPr>
          <a:xfrm>
            <a:off x="838199" y="4142523"/>
            <a:ext cx="452761" cy="318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5F9E60E1-801F-157B-08DA-6B7844E5618A}"/>
              </a:ext>
            </a:extLst>
          </p:cNvPr>
          <p:cNvSpPr txBox="1"/>
          <p:nvPr/>
        </p:nvSpPr>
        <p:spPr>
          <a:xfrm>
            <a:off x="879291" y="2895226"/>
            <a:ext cx="9015208"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Une modification de la fiche CRS, permet désormais d’avoir des engagements d’un an sur la mesure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0" u="sng" strike="noStrike" kern="1200" cap="none" spc="0" normalizeH="0" baseline="0" noProof="0" dirty="0">
              <a:ln>
                <a:noFill/>
              </a:ln>
              <a:solidFill>
                <a:srgbClr val="24814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20D24AE-2915-7092-0EBE-505A95A9A694}"/>
              </a:ext>
            </a:extLst>
          </p:cNvPr>
          <p:cNvSpPr txBox="1"/>
          <p:nvPr/>
        </p:nvSpPr>
        <p:spPr>
          <a:xfrm>
            <a:off x="1290960" y="4093512"/>
            <a:ext cx="73440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248146"/>
                </a:solidFill>
                <a:effectLst/>
                <a:uLnTx/>
                <a:uFillTx/>
                <a:latin typeface="Arial" panose="020B0604020202020204" pitchFamily="34" charset="0"/>
                <a:ea typeface="+mn-ea"/>
                <a:cs typeface="Arial" panose="020B0604020202020204" pitchFamily="34" charset="0"/>
              </a:rPr>
              <a:t>Un AAP devrait ouvrir dans le courant de l’année 2026 </a:t>
            </a:r>
          </a:p>
        </p:txBody>
      </p:sp>
    </p:spTree>
    <p:extLst>
      <p:ext uri="{BB962C8B-B14F-4D97-AF65-F5344CB8AC3E}">
        <p14:creationId xmlns:p14="http://schemas.microsoft.com/office/powerpoint/2010/main" val="2737784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DA4D6-A560-F546-9843-560DCD829294}"/>
              </a:ext>
            </a:extLst>
          </p:cNvPr>
          <p:cNvSpPr>
            <a:spLocks noGrp="1"/>
          </p:cNvSpPr>
          <p:nvPr>
            <p:ph type="title"/>
          </p:nvPr>
        </p:nvSpPr>
        <p:spPr>
          <a:xfrm>
            <a:off x="838199" y="868968"/>
            <a:ext cx="8564218" cy="903288"/>
          </a:xfrm>
        </p:spPr>
        <p:txBody>
          <a:bodyPr>
            <a:normAutofit/>
          </a:bodyPr>
          <a:lstStyle/>
          <a:p>
            <a:pPr algn="ctr"/>
            <a:r>
              <a:rPr lang="fr-FR" sz="3200" dirty="0"/>
              <a:t>MAEC TRANSITION DES PRATIQUES</a:t>
            </a:r>
            <a:br>
              <a:rPr lang="fr-FR" sz="3200" dirty="0"/>
            </a:br>
            <a:r>
              <a:rPr lang="fr-FR" sz="1800" dirty="0"/>
              <a:t>appel à projets 2025</a:t>
            </a:r>
            <a:endParaRPr lang="fr-FR" sz="3200" dirty="0"/>
          </a:p>
        </p:txBody>
      </p:sp>
      <p:sp>
        <p:nvSpPr>
          <p:cNvPr id="3" name="Espace réservé du contenu 2">
            <a:extLst>
              <a:ext uri="{FF2B5EF4-FFF2-40B4-BE49-F238E27FC236}">
                <a16:creationId xmlns:a16="http://schemas.microsoft.com/office/drawing/2014/main" id="{638DFBF7-5B9B-A641-843C-2A3EF50B2B09}"/>
              </a:ext>
            </a:extLst>
          </p:cNvPr>
          <p:cNvSpPr>
            <a:spLocks noGrp="1"/>
          </p:cNvSpPr>
          <p:nvPr>
            <p:ph sz="half" idx="1"/>
          </p:nvPr>
        </p:nvSpPr>
        <p:spPr>
          <a:xfrm>
            <a:off x="930302" y="1573462"/>
            <a:ext cx="10638845" cy="4660361"/>
          </a:xfrm>
          <a:prstGeom prst="wave">
            <a:avLst>
              <a:gd name="adj1" fmla="val 2605"/>
              <a:gd name="adj2" fmla="val -1587"/>
            </a:avLst>
          </a:prstGeom>
        </p:spPr>
        <p:txBody>
          <a:bodyPr>
            <a:noAutofit/>
          </a:bodyPr>
          <a:lstStyle/>
          <a:p>
            <a:pPr marL="0" indent="0">
              <a:lnSpc>
                <a:spcPct val="100000"/>
              </a:lnSpc>
              <a:buNone/>
            </a:pPr>
            <a:r>
              <a:rPr lang="fr-FR" sz="1600" dirty="0"/>
              <a:t>Ouverture de l’appel à projets : du 30 juillet au 29 octobre 2025</a:t>
            </a:r>
          </a:p>
          <a:p>
            <a:pPr marL="0" indent="0">
              <a:lnSpc>
                <a:spcPct val="100000"/>
              </a:lnSpc>
              <a:buNone/>
            </a:pPr>
            <a:r>
              <a:rPr lang="fr-FR" sz="1600" dirty="0"/>
              <a:t>68 dossiers déposés – en cours d’instruction / date de complétude 25 novembre 2025</a:t>
            </a:r>
          </a:p>
          <a:p>
            <a:pPr marL="0" indent="0">
              <a:lnSpc>
                <a:spcPct val="100000"/>
              </a:lnSpc>
              <a:buNone/>
            </a:pPr>
            <a:r>
              <a:rPr lang="fr-FR" sz="1600" dirty="0"/>
              <a:t>Consommation pour l’AAP 2025 : 1 224 000 € dont 979 200 € de FEADER (au maximum)</a:t>
            </a:r>
          </a:p>
          <a:p>
            <a:pPr marL="0" indent="0">
              <a:buNone/>
            </a:pPr>
            <a:endParaRPr lang="fr-FR" sz="1600" dirty="0"/>
          </a:p>
        </p:txBody>
      </p:sp>
      <p:graphicFrame>
        <p:nvGraphicFramePr>
          <p:cNvPr id="6" name="Espace réservé du contenu 5">
            <a:extLst>
              <a:ext uri="{FF2B5EF4-FFF2-40B4-BE49-F238E27FC236}">
                <a16:creationId xmlns:a16="http://schemas.microsoft.com/office/drawing/2014/main" id="{BAFDF136-9F29-924A-B215-FB181A0C2B1A}"/>
              </a:ext>
            </a:extLst>
          </p:cNvPr>
          <p:cNvGraphicFramePr>
            <a:graphicFrameLocks noGrp="1"/>
          </p:cNvGraphicFramePr>
          <p:nvPr>
            <p:ph sz="half" idx="2"/>
          </p:nvPr>
        </p:nvGraphicFramePr>
        <p:xfrm>
          <a:off x="10833652" y="2240176"/>
          <a:ext cx="520148" cy="32877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a:extLst>
              <a:ext uri="{FF2B5EF4-FFF2-40B4-BE49-F238E27FC236}">
                <a16:creationId xmlns:a16="http://schemas.microsoft.com/office/drawing/2014/main" id="{408B95C6-8ECC-003B-38C5-ECF7442943ED}"/>
              </a:ext>
            </a:extLst>
          </p:cNvPr>
          <p:cNvGraphicFramePr/>
          <p:nvPr/>
        </p:nvGraphicFramePr>
        <p:xfrm>
          <a:off x="1287262" y="3070251"/>
          <a:ext cx="3766665" cy="25805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phique 3">
            <a:extLst>
              <a:ext uri="{FF2B5EF4-FFF2-40B4-BE49-F238E27FC236}">
                <a16:creationId xmlns:a16="http://schemas.microsoft.com/office/drawing/2014/main" id="{1E5C6329-EE1D-191D-1FA5-14AA105AAA67}"/>
              </a:ext>
            </a:extLst>
          </p:cNvPr>
          <p:cNvGraphicFramePr>
            <a:graphicFrameLocks/>
          </p:cNvGraphicFramePr>
          <p:nvPr/>
        </p:nvGraphicFramePr>
        <p:xfrm>
          <a:off x="1421100" y="3078263"/>
          <a:ext cx="4572000" cy="21167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phique 4">
            <a:extLst>
              <a:ext uri="{FF2B5EF4-FFF2-40B4-BE49-F238E27FC236}">
                <a16:creationId xmlns:a16="http://schemas.microsoft.com/office/drawing/2014/main" id="{BF8617A6-CD60-A67E-B8C1-EBA7D6164D12}"/>
              </a:ext>
            </a:extLst>
          </p:cNvPr>
          <p:cNvGraphicFramePr>
            <a:graphicFrameLocks/>
          </p:cNvGraphicFramePr>
          <p:nvPr/>
        </p:nvGraphicFramePr>
        <p:xfrm>
          <a:off x="6566329" y="3180729"/>
          <a:ext cx="3314013" cy="2116731"/>
        </p:xfrm>
        <a:graphic>
          <a:graphicData uri="http://schemas.openxmlformats.org/drawingml/2006/chart">
            <c:chart xmlns:c="http://schemas.openxmlformats.org/drawingml/2006/chart" xmlns:r="http://schemas.openxmlformats.org/officeDocument/2006/relationships" r:id="rId5"/>
          </a:graphicData>
        </a:graphic>
      </p:graphicFrame>
      <p:sp>
        <p:nvSpPr>
          <p:cNvPr id="7" name="ZoneTexte 6">
            <a:extLst>
              <a:ext uri="{FF2B5EF4-FFF2-40B4-BE49-F238E27FC236}">
                <a16:creationId xmlns:a16="http://schemas.microsoft.com/office/drawing/2014/main" id="{DA1615EB-CFFA-946B-A564-43C49398D15E}"/>
              </a:ext>
            </a:extLst>
          </p:cNvPr>
          <p:cNvSpPr txBox="1"/>
          <p:nvPr/>
        </p:nvSpPr>
        <p:spPr>
          <a:xfrm>
            <a:off x="1831114" y="5402826"/>
            <a:ext cx="757130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Augmentation importante du nombre de dossiers par rapport à 2023 : </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Élargissement du choix des organismes de conseil		</a:t>
            </a:r>
          </a:p>
          <a:p>
            <a:pPr marL="12001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succès de la communication réalisée </a:t>
            </a:r>
          </a:p>
        </p:txBody>
      </p:sp>
    </p:spTree>
    <p:extLst>
      <p:ext uri="{BB962C8B-B14F-4D97-AF65-F5344CB8AC3E}">
        <p14:creationId xmlns:p14="http://schemas.microsoft.com/office/powerpoint/2010/main" val="303402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DA4D6-A560-F546-9843-560DCD829294}"/>
              </a:ext>
            </a:extLst>
          </p:cNvPr>
          <p:cNvSpPr>
            <a:spLocks noGrp="1"/>
          </p:cNvSpPr>
          <p:nvPr>
            <p:ph type="title"/>
          </p:nvPr>
        </p:nvSpPr>
        <p:spPr>
          <a:xfrm>
            <a:off x="838199" y="868968"/>
            <a:ext cx="8564218" cy="903288"/>
          </a:xfrm>
        </p:spPr>
        <p:txBody>
          <a:bodyPr>
            <a:normAutofit/>
          </a:bodyPr>
          <a:lstStyle/>
          <a:p>
            <a:r>
              <a:rPr lang="fr-FR" sz="3200" dirty="0"/>
              <a:t>API – PRM et MAEC TRANSITION </a:t>
            </a:r>
          </a:p>
        </p:txBody>
      </p:sp>
      <p:sp>
        <p:nvSpPr>
          <p:cNvPr id="3" name="Espace réservé du contenu 2">
            <a:extLst>
              <a:ext uri="{FF2B5EF4-FFF2-40B4-BE49-F238E27FC236}">
                <a16:creationId xmlns:a16="http://schemas.microsoft.com/office/drawing/2014/main" id="{638DFBF7-5B9B-A641-843C-2A3EF50B2B09}"/>
              </a:ext>
            </a:extLst>
          </p:cNvPr>
          <p:cNvSpPr>
            <a:spLocks noGrp="1"/>
          </p:cNvSpPr>
          <p:nvPr>
            <p:ph sz="half" idx="1"/>
          </p:nvPr>
        </p:nvSpPr>
        <p:spPr>
          <a:xfrm>
            <a:off x="914401" y="1772256"/>
            <a:ext cx="9263269" cy="4578848"/>
          </a:xfrm>
        </p:spPr>
        <p:txBody>
          <a:bodyPr>
            <a:noAutofit/>
          </a:bodyPr>
          <a:lstStyle/>
          <a:p>
            <a:pPr marL="0" indent="0">
              <a:buNone/>
            </a:pPr>
            <a:r>
              <a:rPr lang="fr-FR" sz="1800" dirty="0"/>
              <a:t>          </a:t>
            </a:r>
            <a:endParaRPr lang="fr-FR" sz="1600" dirty="0"/>
          </a:p>
        </p:txBody>
      </p:sp>
      <p:graphicFrame>
        <p:nvGraphicFramePr>
          <p:cNvPr id="6" name="Espace réservé du contenu 5">
            <a:extLst>
              <a:ext uri="{FF2B5EF4-FFF2-40B4-BE49-F238E27FC236}">
                <a16:creationId xmlns:a16="http://schemas.microsoft.com/office/drawing/2014/main" id="{BAFDF136-9F29-924A-B215-FB181A0C2B1A}"/>
              </a:ext>
            </a:extLst>
          </p:cNvPr>
          <p:cNvGraphicFramePr>
            <a:graphicFrameLocks noGrp="1"/>
          </p:cNvGraphicFramePr>
          <p:nvPr>
            <p:ph sz="half" idx="2"/>
          </p:nvPr>
        </p:nvGraphicFramePr>
        <p:xfrm>
          <a:off x="11042374" y="2160663"/>
          <a:ext cx="311426" cy="3287713"/>
        </p:xfrm>
        <a:graphic>
          <a:graphicData uri="http://schemas.openxmlformats.org/drawingml/2006/chart">
            <c:chart xmlns:c="http://schemas.openxmlformats.org/drawingml/2006/chart" xmlns:r="http://schemas.openxmlformats.org/officeDocument/2006/relationships" r:id="rId2"/>
          </a:graphicData>
        </a:graphic>
      </p:graphicFrame>
      <p:sp>
        <p:nvSpPr>
          <p:cNvPr id="4" name="Flèche : droite 3">
            <a:extLst>
              <a:ext uri="{FF2B5EF4-FFF2-40B4-BE49-F238E27FC236}">
                <a16:creationId xmlns:a16="http://schemas.microsoft.com/office/drawing/2014/main" id="{F0E7D6B7-5F40-96C9-546F-54318AC3D105}"/>
              </a:ext>
            </a:extLst>
          </p:cNvPr>
          <p:cNvSpPr/>
          <p:nvPr/>
        </p:nvSpPr>
        <p:spPr>
          <a:xfrm>
            <a:off x="346190" y="2907384"/>
            <a:ext cx="577048" cy="29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44F65661-0707-BF9F-316D-3A3FC0AFDB41}"/>
              </a:ext>
            </a:extLst>
          </p:cNvPr>
          <p:cNvSpPr txBox="1"/>
          <p:nvPr/>
        </p:nvSpPr>
        <p:spPr>
          <a:xfrm>
            <a:off x="923238" y="2802986"/>
            <a:ext cx="887926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Lors de la précédente CRAEC, il avait été annoncé que pour les 3 MAEC, les bénéficiaires recevraient une </a:t>
            </a:r>
            <a:r>
              <a:rPr kumimoji="0" lang="fr-FR"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convention attributive d’aide</a:t>
            </a: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Or, pour API ce ne sera pas le cas, car l’AG travaille à un modèle d’acte unilatéral, qui permettra une mise en paiement plus rapide des dossiers. </a:t>
            </a:r>
          </a:p>
        </p:txBody>
      </p:sp>
    </p:spTree>
    <p:extLst>
      <p:ext uri="{BB962C8B-B14F-4D97-AF65-F5344CB8AC3E}">
        <p14:creationId xmlns:p14="http://schemas.microsoft.com/office/powerpoint/2010/main" val="4172247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6B90B-DB82-86BA-978F-6B7930423C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D40E71E-AF0F-9CBE-3017-A48CB1999C29}"/>
              </a:ext>
            </a:extLst>
          </p:cNvPr>
          <p:cNvSpPr>
            <a:spLocks noGrp="1"/>
          </p:cNvSpPr>
          <p:nvPr>
            <p:ph type="title"/>
          </p:nvPr>
        </p:nvSpPr>
        <p:spPr>
          <a:xfrm>
            <a:off x="838199" y="868968"/>
            <a:ext cx="8564218" cy="903288"/>
          </a:xfrm>
        </p:spPr>
        <p:txBody>
          <a:bodyPr>
            <a:normAutofit/>
          </a:bodyPr>
          <a:lstStyle/>
          <a:p>
            <a:r>
              <a:rPr lang="fr-FR" sz="3200" dirty="0"/>
              <a:t>API – PRM et MAEC TRANSITION </a:t>
            </a:r>
          </a:p>
        </p:txBody>
      </p:sp>
      <p:sp>
        <p:nvSpPr>
          <p:cNvPr id="3" name="Espace réservé du contenu 2">
            <a:extLst>
              <a:ext uri="{FF2B5EF4-FFF2-40B4-BE49-F238E27FC236}">
                <a16:creationId xmlns:a16="http://schemas.microsoft.com/office/drawing/2014/main" id="{F4CBB323-679E-6D58-8130-341F5CE08AB9}"/>
              </a:ext>
            </a:extLst>
          </p:cNvPr>
          <p:cNvSpPr>
            <a:spLocks noGrp="1"/>
          </p:cNvSpPr>
          <p:nvPr>
            <p:ph sz="half" idx="1"/>
          </p:nvPr>
        </p:nvSpPr>
        <p:spPr>
          <a:xfrm>
            <a:off x="914401" y="1772256"/>
            <a:ext cx="9263269" cy="4578848"/>
          </a:xfrm>
        </p:spPr>
        <p:txBody>
          <a:bodyPr>
            <a:noAutofit/>
          </a:bodyPr>
          <a:lstStyle/>
          <a:p>
            <a:pPr marL="0" indent="0">
              <a:buNone/>
            </a:pPr>
            <a:r>
              <a:rPr lang="fr-FR" sz="1800" dirty="0"/>
              <a:t>          </a:t>
            </a:r>
            <a:endParaRPr lang="fr-FR" sz="1600" dirty="0"/>
          </a:p>
        </p:txBody>
      </p:sp>
      <p:graphicFrame>
        <p:nvGraphicFramePr>
          <p:cNvPr id="6" name="Espace réservé du contenu 5">
            <a:extLst>
              <a:ext uri="{FF2B5EF4-FFF2-40B4-BE49-F238E27FC236}">
                <a16:creationId xmlns:a16="http://schemas.microsoft.com/office/drawing/2014/main" id="{588350B1-FB9E-0214-8549-08B1381F341C}"/>
              </a:ext>
            </a:extLst>
          </p:cNvPr>
          <p:cNvGraphicFramePr>
            <a:graphicFrameLocks noGrp="1"/>
          </p:cNvGraphicFramePr>
          <p:nvPr>
            <p:ph sz="half" idx="2"/>
          </p:nvPr>
        </p:nvGraphicFramePr>
        <p:xfrm>
          <a:off x="11042374" y="2160663"/>
          <a:ext cx="311426" cy="3287713"/>
        </p:xfrm>
        <a:graphic>
          <a:graphicData uri="http://schemas.openxmlformats.org/drawingml/2006/chart">
            <c:chart xmlns:c="http://schemas.openxmlformats.org/drawingml/2006/chart" xmlns:r="http://schemas.openxmlformats.org/officeDocument/2006/relationships" r:id="rId2"/>
          </a:graphicData>
        </a:graphic>
      </p:graphicFrame>
      <p:sp>
        <p:nvSpPr>
          <p:cNvPr id="4" name="Flèche : droite 3">
            <a:extLst>
              <a:ext uri="{FF2B5EF4-FFF2-40B4-BE49-F238E27FC236}">
                <a16:creationId xmlns:a16="http://schemas.microsoft.com/office/drawing/2014/main" id="{663ED45D-3A18-1935-E0D1-E56ACA4C11B8}"/>
              </a:ext>
            </a:extLst>
          </p:cNvPr>
          <p:cNvSpPr/>
          <p:nvPr/>
        </p:nvSpPr>
        <p:spPr>
          <a:xfrm>
            <a:off x="346190" y="2907384"/>
            <a:ext cx="577048" cy="29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A5A00B8B-4A08-CFA2-4AEB-7E92C91FE98F}"/>
              </a:ext>
            </a:extLst>
          </p:cNvPr>
          <p:cNvSpPr txBox="1"/>
          <p:nvPr/>
        </p:nvSpPr>
        <p:spPr>
          <a:xfrm>
            <a:off x="923238" y="2802986"/>
            <a:ext cx="887926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Les premiers paiements, d’acomptes pour les MAEC PRM et TDP et de soldes pour API, devraient intervenir dans le courant du premier trimestre 2026 </a:t>
            </a:r>
          </a:p>
        </p:txBody>
      </p:sp>
    </p:spTree>
    <p:extLst>
      <p:ext uri="{BB962C8B-B14F-4D97-AF65-F5344CB8AC3E}">
        <p14:creationId xmlns:p14="http://schemas.microsoft.com/office/powerpoint/2010/main" val="4170953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DA4D6-A560-F546-9843-560DCD829294}"/>
              </a:ext>
            </a:extLst>
          </p:cNvPr>
          <p:cNvSpPr>
            <a:spLocks noGrp="1"/>
          </p:cNvSpPr>
          <p:nvPr>
            <p:ph type="title"/>
          </p:nvPr>
        </p:nvSpPr>
        <p:spPr>
          <a:xfrm>
            <a:off x="838199" y="868968"/>
            <a:ext cx="8564218" cy="903288"/>
          </a:xfrm>
        </p:spPr>
        <p:txBody>
          <a:bodyPr>
            <a:normAutofit/>
          </a:bodyPr>
          <a:lstStyle/>
          <a:p>
            <a:r>
              <a:rPr lang="fr-FR" sz="3200" dirty="0"/>
              <a:t>API – PRM et MAEC TRANSITION </a:t>
            </a:r>
          </a:p>
        </p:txBody>
      </p:sp>
      <p:sp>
        <p:nvSpPr>
          <p:cNvPr id="3" name="Espace réservé du contenu 2">
            <a:extLst>
              <a:ext uri="{FF2B5EF4-FFF2-40B4-BE49-F238E27FC236}">
                <a16:creationId xmlns:a16="http://schemas.microsoft.com/office/drawing/2014/main" id="{638DFBF7-5B9B-A641-843C-2A3EF50B2B09}"/>
              </a:ext>
            </a:extLst>
          </p:cNvPr>
          <p:cNvSpPr>
            <a:spLocks noGrp="1"/>
          </p:cNvSpPr>
          <p:nvPr>
            <p:ph sz="half" idx="1"/>
          </p:nvPr>
        </p:nvSpPr>
        <p:spPr>
          <a:xfrm>
            <a:off x="914401" y="1772256"/>
            <a:ext cx="9263269" cy="4578848"/>
          </a:xfrm>
        </p:spPr>
        <p:txBody>
          <a:bodyPr>
            <a:noAutofit/>
          </a:bodyPr>
          <a:lstStyle/>
          <a:p>
            <a:pPr marL="0" indent="0">
              <a:buNone/>
            </a:pPr>
            <a:r>
              <a:rPr lang="fr-FR" sz="1800" dirty="0"/>
              <a:t>Rappel : (conformément à l’art. 83.1b du règlement UE 2021/2116 - règlement horizontal)</a:t>
            </a:r>
          </a:p>
          <a:p>
            <a:pPr marL="0" indent="0">
              <a:buNone/>
            </a:pPr>
            <a:r>
              <a:rPr lang="fr-FR" sz="1800" dirty="0"/>
              <a:t>          Ces 3 mesures sont soumises à </a:t>
            </a:r>
            <a:r>
              <a:rPr lang="fr-FR" sz="1800" b="1" dirty="0"/>
              <a:t>la </a:t>
            </a:r>
            <a:r>
              <a:rPr lang="fr-FR" sz="1800" b="1" u="sng" dirty="0"/>
              <a:t>conditionnalité</a:t>
            </a:r>
            <a:r>
              <a:rPr lang="fr-FR" sz="1800" b="1" dirty="0"/>
              <a:t> </a:t>
            </a:r>
            <a:r>
              <a:rPr lang="fr-FR" sz="1200" dirty="0"/>
              <a:t>(BCAE – ERMG – Conditionnalité sociale) </a:t>
            </a:r>
          </a:p>
          <a:p>
            <a:pPr>
              <a:buFont typeface="Wingdings" panose="05000000000000000000" pitchFamily="2" charset="2"/>
              <a:buChar char="Ø"/>
            </a:pPr>
            <a:r>
              <a:rPr lang="fr-FR" sz="1600" b="1" dirty="0"/>
              <a:t>En 2025, les demandeurs ont donc été invités par le SI du CRBFC et les DDT à se faire connaître sur Télépac (y compris les apiculteurs qui ne sollicitent pas d’aides surfaciques par ailleurs)  </a:t>
            </a:r>
          </a:p>
          <a:p>
            <a:pPr>
              <a:buFont typeface="Wingdings" panose="05000000000000000000" pitchFamily="2" charset="2"/>
              <a:buChar char="Ø"/>
            </a:pPr>
            <a:r>
              <a:rPr lang="fr-FR" sz="1600" dirty="0"/>
              <a:t>De manière générale les bénéficiaires sont invités à consulter le site de la Région pour obtenir toutes les informations utiles sur : </a:t>
            </a:r>
            <a:r>
              <a:rPr lang="fr-FR" sz="1600" b="1" u="sng" dirty="0"/>
              <a:t>www.europe-bfc.eu </a:t>
            </a:r>
          </a:p>
          <a:p>
            <a:pPr>
              <a:buFont typeface="Wingdings" panose="05000000000000000000" pitchFamily="2" charset="2"/>
              <a:buChar char="Ø"/>
            </a:pPr>
            <a:r>
              <a:rPr lang="fr-FR" sz="1600" b="1" u="sng" dirty="0"/>
              <a:t>Pour déposer une demande d’aide : https://europac.bourgognefranchecomte.fr</a:t>
            </a:r>
          </a:p>
          <a:p>
            <a:pPr>
              <a:buFont typeface="Wingdings" panose="05000000000000000000" pitchFamily="2" charset="2"/>
              <a:buChar char="Ø"/>
            </a:pPr>
            <a:r>
              <a:rPr lang="fr-FR" sz="1600" dirty="0"/>
              <a:t>Pour communiquer avec les services instructeurs, 2 boîtes mails sont à disposition : </a:t>
            </a:r>
            <a:r>
              <a:rPr lang="fr-FR" sz="1600" dirty="0">
                <a:hlinkClick r:id="rId2"/>
              </a:rPr>
              <a:t>feader.apiprm@bourgognefranchecomte.fr</a:t>
            </a:r>
            <a:r>
              <a:rPr lang="fr-FR" sz="1600" dirty="0"/>
              <a:t> et </a:t>
            </a:r>
            <a:r>
              <a:rPr lang="fr-FR" sz="1600" dirty="0">
                <a:hlinkClick r:id="rId3"/>
              </a:rPr>
              <a:t>feader.maec-transition</a:t>
            </a:r>
            <a:r>
              <a:rPr lang="fr-FR" sz="1600" dirty="0">
                <a:hlinkClick r:id="rId2"/>
              </a:rPr>
              <a:t>@bourgognefranchecomte.fr</a:t>
            </a:r>
            <a:r>
              <a:rPr lang="fr-FR" sz="1600" dirty="0"/>
              <a:t> </a:t>
            </a:r>
          </a:p>
        </p:txBody>
      </p:sp>
      <p:graphicFrame>
        <p:nvGraphicFramePr>
          <p:cNvPr id="6" name="Espace réservé du contenu 5">
            <a:extLst>
              <a:ext uri="{FF2B5EF4-FFF2-40B4-BE49-F238E27FC236}">
                <a16:creationId xmlns:a16="http://schemas.microsoft.com/office/drawing/2014/main" id="{BAFDF136-9F29-924A-B215-FB181A0C2B1A}"/>
              </a:ext>
            </a:extLst>
          </p:cNvPr>
          <p:cNvGraphicFramePr>
            <a:graphicFrameLocks noGrp="1"/>
          </p:cNvGraphicFramePr>
          <p:nvPr>
            <p:ph sz="half" idx="2"/>
          </p:nvPr>
        </p:nvGraphicFramePr>
        <p:xfrm>
          <a:off x="11042374" y="2160663"/>
          <a:ext cx="311426" cy="3287713"/>
        </p:xfrm>
        <a:graphic>
          <a:graphicData uri="http://schemas.openxmlformats.org/drawingml/2006/chart">
            <c:chart xmlns:c="http://schemas.openxmlformats.org/drawingml/2006/chart" xmlns:r="http://schemas.openxmlformats.org/officeDocument/2006/relationships" r:id="rId4"/>
          </a:graphicData>
        </a:graphic>
      </p:graphicFrame>
      <p:sp>
        <p:nvSpPr>
          <p:cNvPr id="4" name="Flèche : droite 3">
            <a:extLst>
              <a:ext uri="{FF2B5EF4-FFF2-40B4-BE49-F238E27FC236}">
                <a16:creationId xmlns:a16="http://schemas.microsoft.com/office/drawing/2014/main" id="{F0E7D6B7-5F40-96C9-546F-54318AC3D105}"/>
              </a:ext>
            </a:extLst>
          </p:cNvPr>
          <p:cNvSpPr/>
          <p:nvPr/>
        </p:nvSpPr>
        <p:spPr>
          <a:xfrm>
            <a:off x="980983" y="2421457"/>
            <a:ext cx="577048" cy="29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2845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DA4D6-A560-F546-9843-560DCD829294}"/>
              </a:ext>
            </a:extLst>
          </p:cNvPr>
          <p:cNvSpPr>
            <a:spLocks noGrp="1"/>
          </p:cNvSpPr>
          <p:nvPr>
            <p:ph type="title"/>
          </p:nvPr>
        </p:nvSpPr>
        <p:spPr>
          <a:xfrm>
            <a:off x="838199" y="868968"/>
            <a:ext cx="8564218" cy="903288"/>
          </a:xfrm>
        </p:spPr>
        <p:txBody>
          <a:bodyPr>
            <a:normAutofit/>
          </a:bodyPr>
          <a:lstStyle/>
          <a:p>
            <a:r>
              <a:rPr lang="fr-FR" sz="3200" dirty="0"/>
              <a:t>API – PRM et MAEC TRANSITION </a:t>
            </a:r>
          </a:p>
        </p:txBody>
      </p:sp>
      <p:sp>
        <p:nvSpPr>
          <p:cNvPr id="3" name="Espace réservé du contenu 2">
            <a:extLst>
              <a:ext uri="{FF2B5EF4-FFF2-40B4-BE49-F238E27FC236}">
                <a16:creationId xmlns:a16="http://schemas.microsoft.com/office/drawing/2014/main" id="{638DFBF7-5B9B-A641-843C-2A3EF50B2B09}"/>
              </a:ext>
            </a:extLst>
          </p:cNvPr>
          <p:cNvSpPr>
            <a:spLocks noGrp="1"/>
          </p:cNvSpPr>
          <p:nvPr>
            <p:ph sz="half" idx="1"/>
          </p:nvPr>
        </p:nvSpPr>
        <p:spPr>
          <a:xfrm>
            <a:off x="914401" y="1772256"/>
            <a:ext cx="9263269" cy="4578848"/>
          </a:xfrm>
        </p:spPr>
        <p:txBody>
          <a:bodyPr>
            <a:noAutofit/>
          </a:bodyPr>
          <a:lstStyle/>
          <a:p>
            <a:pPr marL="0" indent="0">
              <a:buNone/>
            </a:pPr>
            <a:r>
              <a:rPr lang="fr-FR" sz="1800" dirty="0"/>
              <a:t>          </a:t>
            </a:r>
            <a:endParaRPr lang="fr-FR" sz="1600" dirty="0"/>
          </a:p>
        </p:txBody>
      </p:sp>
      <p:graphicFrame>
        <p:nvGraphicFramePr>
          <p:cNvPr id="6" name="Espace réservé du contenu 5">
            <a:extLst>
              <a:ext uri="{FF2B5EF4-FFF2-40B4-BE49-F238E27FC236}">
                <a16:creationId xmlns:a16="http://schemas.microsoft.com/office/drawing/2014/main" id="{BAFDF136-9F29-924A-B215-FB181A0C2B1A}"/>
              </a:ext>
            </a:extLst>
          </p:cNvPr>
          <p:cNvGraphicFramePr>
            <a:graphicFrameLocks noGrp="1"/>
          </p:cNvGraphicFramePr>
          <p:nvPr>
            <p:ph sz="half" idx="2"/>
          </p:nvPr>
        </p:nvGraphicFramePr>
        <p:xfrm>
          <a:off x="11042374" y="2160663"/>
          <a:ext cx="311426" cy="3287713"/>
        </p:xfrm>
        <a:graphic>
          <a:graphicData uri="http://schemas.openxmlformats.org/drawingml/2006/chart">
            <c:chart xmlns:c="http://schemas.openxmlformats.org/drawingml/2006/chart" xmlns:r="http://schemas.openxmlformats.org/officeDocument/2006/relationships" r:id="rId2"/>
          </a:graphicData>
        </a:graphic>
      </p:graphicFrame>
      <p:sp>
        <p:nvSpPr>
          <p:cNvPr id="4" name="Flèche : droite 3">
            <a:extLst>
              <a:ext uri="{FF2B5EF4-FFF2-40B4-BE49-F238E27FC236}">
                <a16:creationId xmlns:a16="http://schemas.microsoft.com/office/drawing/2014/main" id="{F0E7D6B7-5F40-96C9-546F-54318AC3D105}"/>
              </a:ext>
            </a:extLst>
          </p:cNvPr>
          <p:cNvSpPr/>
          <p:nvPr/>
        </p:nvSpPr>
        <p:spPr>
          <a:xfrm>
            <a:off x="378339" y="2929637"/>
            <a:ext cx="577048" cy="29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44F65661-0707-BF9F-316D-3A3FC0AFDB41}"/>
              </a:ext>
            </a:extLst>
          </p:cNvPr>
          <p:cNvSpPr txBox="1"/>
          <p:nvPr/>
        </p:nvSpPr>
        <p:spPr>
          <a:xfrm>
            <a:off x="990602" y="2842331"/>
            <a:ext cx="887926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Les services du CRBFC et les services de l’Etat, par l’intermédiaire des DDT, sont souvent en contact pour croiser les données, afin d’écarter tout risque de double financement.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Avec la fin des engagements API et PRM en DDT, les contrôles croisés ne seront plus nécessaires.</a:t>
            </a:r>
          </a:p>
        </p:txBody>
      </p:sp>
    </p:spTree>
    <p:extLst>
      <p:ext uri="{BB962C8B-B14F-4D97-AF65-F5344CB8AC3E}">
        <p14:creationId xmlns:p14="http://schemas.microsoft.com/office/powerpoint/2010/main" val="437216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a:t>Agriculture Biologique</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16</a:t>
            </a:fld>
            <a:endParaRPr lang="fr-FR"/>
          </a:p>
        </p:txBody>
      </p:sp>
    </p:spTree>
    <p:extLst>
      <p:ext uri="{BB962C8B-B14F-4D97-AF65-F5344CB8AC3E}">
        <p14:creationId xmlns:p14="http://schemas.microsoft.com/office/powerpoint/2010/main" val="557202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CAB 2024</a:t>
            </a:r>
          </a:p>
        </p:txBody>
      </p:sp>
      <p:sp>
        <p:nvSpPr>
          <p:cNvPr id="3" name="Espace réservé du contenu 2"/>
          <p:cNvSpPr>
            <a:spLocks noGrp="1"/>
          </p:cNvSpPr>
          <p:nvPr>
            <p:ph idx="1"/>
          </p:nvPr>
        </p:nvSpPr>
        <p:spPr/>
        <p:txBody>
          <a:bodyPr/>
          <a:lstStyle/>
          <a:p>
            <a:r>
              <a:rPr lang="fr-FR" sz="2400" dirty="0">
                <a:latin typeface="Calibri" panose="020F0502020204030204" pitchFamily="34" charset="0"/>
                <a:cs typeface="Calibri" panose="020F0502020204030204" pitchFamily="34" charset="0"/>
              </a:rPr>
              <a:t>Résultats de l’instruction </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17</a:t>
            </a:fld>
            <a:endParaRPr lang="fr-FR"/>
          </a:p>
        </p:txBody>
      </p:sp>
      <p:pic>
        <p:nvPicPr>
          <p:cNvPr id="7" name="Image 6"/>
          <p:cNvPicPr>
            <a:picLocks noChangeAspect="1"/>
          </p:cNvPicPr>
          <p:nvPr/>
        </p:nvPicPr>
        <p:blipFill>
          <a:blip r:embed="rId2"/>
          <a:stretch>
            <a:fillRect/>
          </a:stretch>
        </p:blipFill>
        <p:spPr>
          <a:xfrm>
            <a:off x="441796" y="1972286"/>
            <a:ext cx="11155332" cy="2010056"/>
          </a:xfrm>
          <a:prstGeom prst="rect">
            <a:avLst/>
          </a:prstGeom>
        </p:spPr>
      </p:pic>
      <p:pic>
        <p:nvPicPr>
          <p:cNvPr id="8" name="Image 7"/>
          <p:cNvPicPr>
            <a:picLocks noChangeAspect="1"/>
          </p:cNvPicPr>
          <p:nvPr/>
        </p:nvPicPr>
        <p:blipFill>
          <a:blip r:embed="rId3"/>
          <a:stretch>
            <a:fillRect/>
          </a:stretch>
        </p:blipFill>
        <p:spPr>
          <a:xfrm>
            <a:off x="2529422" y="4108714"/>
            <a:ext cx="7133156" cy="2121263"/>
          </a:xfrm>
          <a:prstGeom prst="rect">
            <a:avLst/>
          </a:prstGeom>
        </p:spPr>
      </p:pic>
    </p:spTree>
    <p:extLst>
      <p:ext uri="{BB962C8B-B14F-4D97-AF65-F5344CB8AC3E}">
        <p14:creationId xmlns:p14="http://schemas.microsoft.com/office/powerpoint/2010/main" val="2923173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CAB 2025</a:t>
            </a:r>
          </a:p>
        </p:txBody>
      </p:sp>
      <p:sp>
        <p:nvSpPr>
          <p:cNvPr id="3" name="Espace réservé du contenu 2"/>
          <p:cNvSpPr>
            <a:spLocks noGrp="1"/>
          </p:cNvSpPr>
          <p:nvPr>
            <p:ph idx="1"/>
          </p:nvPr>
        </p:nvSpPr>
        <p:spPr>
          <a:xfrm>
            <a:off x="725078" y="989924"/>
            <a:ext cx="10515600" cy="4762833"/>
          </a:xfrm>
        </p:spPr>
        <p:txBody>
          <a:bodyPr/>
          <a:lstStyle/>
          <a:p>
            <a:r>
              <a:rPr lang="fr-FR" sz="2400" dirty="0">
                <a:latin typeface="Calibri" panose="020F0502020204030204" pitchFamily="34" charset="0"/>
                <a:cs typeface="Calibri" panose="020F0502020204030204" pitchFamily="34" charset="0"/>
              </a:rPr>
              <a:t>Modalités d’intervention des agences inchangées</a:t>
            </a:r>
          </a:p>
          <a:p>
            <a:r>
              <a:rPr lang="fr-FR" sz="2400" dirty="0">
                <a:latin typeface="Calibri" panose="020F0502020204030204" pitchFamily="34" charset="0"/>
                <a:cs typeface="Calibri" panose="020F0502020204030204" pitchFamily="34" charset="0"/>
              </a:rPr>
              <a:t>Taux de cofinancement : 50%</a:t>
            </a:r>
            <a:endParaRPr lang="fr-FR"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18</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729260111"/>
              </p:ext>
            </p:extLst>
          </p:nvPr>
        </p:nvGraphicFramePr>
        <p:xfrm>
          <a:off x="527901" y="1920901"/>
          <a:ext cx="11199043" cy="4140534"/>
        </p:xfrm>
        <a:graphic>
          <a:graphicData uri="http://schemas.openxmlformats.org/drawingml/2006/table">
            <a:tbl>
              <a:tblPr/>
              <a:tblGrid>
                <a:gridCol w="1630837">
                  <a:extLst>
                    <a:ext uri="{9D8B030D-6E8A-4147-A177-3AD203B41FA5}">
                      <a16:colId xmlns:a16="http://schemas.microsoft.com/office/drawing/2014/main" val="582825066"/>
                    </a:ext>
                  </a:extLst>
                </a:gridCol>
                <a:gridCol w="1941970">
                  <a:extLst>
                    <a:ext uri="{9D8B030D-6E8A-4147-A177-3AD203B41FA5}">
                      <a16:colId xmlns:a16="http://schemas.microsoft.com/office/drawing/2014/main" val="4284571795"/>
                    </a:ext>
                  </a:extLst>
                </a:gridCol>
                <a:gridCol w="1073687">
                  <a:extLst>
                    <a:ext uri="{9D8B030D-6E8A-4147-A177-3AD203B41FA5}">
                      <a16:colId xmlns:a16="http://schemas.microsoft.com/office/drawing/2014/main" val="6691163"/>
                    </a:ext>
                  </a:extLst>
                </a:gridCol>
                <a:gridCol w="1264112">
                  <a:extLst>
                    <a:ext uri="{9D8B030D-6E8A-4147-A177-3AD203B41FA5}">
                      <a16:colId xmlns:a16="http://schemas.microsoft.com/office/drawing/2014/main" val="644323723"/>
                    </a:ext>
                  </a:extLst>
                </a:gridCol>
                <a:gridCol w="3316516">
                  <a:extLst>
                    <a:ext uri="{9D8B030D-6E8A-4147-A177-3AD203B41FA5}">
                      <a16:colId xmlns:a16="http://schemas.microsoft.com/office/drawing/2014/main" val="233060823"/>
                    </a:ext>
                  </a:extLst>
                </a:gridCol>
                <a:gridCol w="1971921">
                  <a:extLst>
                    <a:ext uri="{9D8B030D-6E8A-4147-A177-3AD203B41FA5}">
                      <a16:colId xmlns:a16="http://schemas.microsoft.com/office/drawing/2014/main" val="3741752522"/>
                    </a:ext>
                  </a:extLst>
                </a:gridCol>
              </a:tblGrid>
              <a:tr h="416188">
                <a:tc rowSpan="2">
                  <a:txBody>
                    <a:bodyPr/>
                    <a:lstStyle/>
                    <a:p>
                      <a:pPr algn="ctr" fontAlgn="ctr"/>
                      <a:r>
                        <a:rPr lang="fr-FR" sz="1400" b="1" i="0" u="none" strike="noStrike">
                          <a:solidFill>
                            <a:srgbClr val="000000"/>
                          </a:solidFill>
                          <a:effectLst/>
                          <a:latin typeface="Calibri" panose="020F0502020204030204" pitchFamily="34" charset="0"/>
                        </a:rPr>
                        <a:t>Bassin / Zonage</a:t>
                      </a:r>
                    </a:p>
                  </a:txBody>
                  <a:tcPr marL="8399" marR="8399" marT="83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fr-FR" sz="1400" b="1" i="0" u="none" strike="noStrike">
                          <a:solidFill>
                            <a:srgbClr val="000000"/>
                          </a:solidFill>
                          <a:effectLst/>
                          <a:latin typeface="Calibri" panose="020F0502020204030204" pitchFamily="34" charset="0"/>
                        </a:rPr>
                        <a:t>Bassin Loire-Bretagne </a:t>
                      </a:r>
                    </a:p>
                  </a:txBody>
                  <a:tcPr marL="8399" marR="8399" marT="83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gridSpan="2">
                  <a:txBody>
                    <a:bodyPr/>
                    <a:lstStyle/>
                    <a:p>
                      <a:pPr algn="ctr" fontAlgn="ctr"/>
                      <a:r>
                        <a:rPr lang="fr-FR" sz="1400" b="1" i="0" u="none" strike="noStrike">
                          <a:solidFill>
                            <a:srgbClr val="000000"/>
                          </a:solidFill>
                          <a:effectLst/>
                          <a:latin typeface="Calibri" panose="020F0502020204030204" pitchFamily="34" charset="0"/>
                        </a:rPr>
                        <a:t>Bassin Rhône-Méditerranée </a:t>
                      </a:r>
                    </a:p>
                  </a:txBody>
                  <a:tcPr marL="8399" marR="8399" marT="83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hMerge="1">
                  <a:txBody>
                    <a:bodyPr/>
                    <a:lstStyle/>
                    <a:p>
                      <a:endParaRPr lang="fr-FR"/>
                    </a:p>
                  </a:txBody>
                  <a:tcPr/>
                </a:tc>
                <a:tc gridSpan="2">
                  <a:txBody>
                    <a:bodyPr/>
                    <a:lstStyle/>
                    <a:p>
                      <a:pPr algn="ctr" fontAlgn="ctr"/>
                      <a:r>
                        <a:rPr lang="fr-FR" sz="1400" b="1" i="0" u="none" strike="noStrike" dirty="0">
                          <a:solidFill>
                            <a:srgbClr val="000000"/>
                          </a:solidFill>
                          <a:effectLst/>
                          <a:latin typeface="Calibri" panose="020F0502020204030204" pitchFamily="34" charset="0"/>
                        </a:rPr>
                        <a:t>Bassin Seine-Normandie </a:t>
                      </a:r>
                    </a:p>
                  </a:txBody>
                  <a:tcPr marL="8399" marR="8399" marT="83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fr-FR"/>
                    </a:p>
                  </a:txBody>
                  <a:tcPr/>
                </a:tc>
                <a:extLst>
                  <a:ext uri="{0D108BD9-81ED-4DB2-BD59-A6C34878D82A}">
                    <a16:rowId xmlns:a16="http://schemas.microsoft.com/office/drawing/2014/main" val="1918197670"/>
                  </a:ext>
                </a:extLst>
              </a:tr>
              <a:tr h="956956">
                <a:tc vMerge="1">
                  <a:txBody>
                    <a:bodyPr/>
                    <a:lstStyle/>
                    <a:p>
                      <a:endParaRPr lang="fr-FR"/>
                    </a:p>
                  </a:txBody>
                  <a:tcPr/>
                </a:tc>
                <a:tc>
                  <a:txBody>
                    <a:bodyPr/>
                    <a:lstStyle/>
                    <a:p>
                      <a:pPr algn="ctr" fontAlgn="ctr"/>
                      <a:r>
                        <a:rPr lang="fr-FR" sz="1600" b="0" i="0" u="none" strike="noStrike">
                          <a:solidFill>
                            <a:srgbClr val="000000"/>
                          </a:solidFill>
                          <a:effectLst/>
                          <a:latin typeface="Calibri" panose="020F0502020204030204" pitchFamily="34" charset="0"/>
                        </a:rPr>
                        <a:t>Tout le bassin</a:t>
                      </a:r>
                    </a:p>
                  </a:txBody>
                  <a:tcPr marL="8399" marR="8399" marT="83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r-FR" sz="1600" b="0" i="0" u="none" strike="noStrike">
                          <a:solidFill>
                            <a:srgbClr val="000000"/>
                          </a:solidFill>
                          <a:effectLst/>
                          <a:latin typeface="Calibri" panose="020F0502020204030204" pitchFamily="34" charset="0"/>
                        </a:rPr>
                        <a:t>AAC prioritaires </a:t>
                      </a:r>
                    </a:p>
                  </a:txBody>
                  <a:tcPr marL="8399" marR="8399" marT="83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dirty="0">
                          <a:solidFill>
                            <a:srgbClr val="000000"/>
                          </a:solidFill>
                          <a:effectLst/>
                          <a:latin typeface="Calibri" panose="020F0502020204030204" pitchFamily="34" charset="0"/>
                        </a:rPr>
                        <a:t>Ailleurs dans</a:t>
                      </a:r>
                    </a:p>
                    <a:p>
                      <a:pPr algn="ctr" fontAlgn="ctr"/>
                      <a:r>
                        <a:rPr lang="fr-FR" sz="1600" b="0" i="0" u="none" strike="noStrike" dirty="0">
                          <a:solidFill>
                            <a:srgbClr val="000000"/>
                          </a:solidFill>
                          <a:effectLst/>
                          <a:latin typeface="Calibri" panose="020F0502020204030204" pitchFamily="34" charset="0"/>
                        </a:rPr>
                        <a:t>le bassin</a:t>
                      </a:r>
                    </a:p>
                  </a:txBody>
                  <a:tcPr marL="8399" marR="8399" marT="83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fr-FR" sz="1600" b="0" i="0" u="none" strike="noStrike">
                          <a:solidFill>
                            <a:srgbClr val="000000"/>
                          </a:solidFill>
                          <a:effectLst/>
                          <a:latin typeface="Calibri" panose="020F0502020204030204" pitchFamily="34" charset="0"/>
                        </a:rPr>
                        <a:t>AAC prioritaires</a:t>
                      </a:r>
                      <a:br>
                        <a:rPr lang="fr-FR" sz="1600" b="0" i="0" u="none" strike="noStrike">
                          <a:solidFill>
                            <a:srgbClr val="000000"/>
                          </a:solidFill>
                          <a:effectLst/>
                          <a:latin typeface="Calibri" panose="020F0502020204030204" pitchFamily="34" charset="0"/>
                        </a:rPr>
                      </a:br>
                      <a:r>
                        <a:rPr lang="fr-FR" sz="1600" b="0" i="0" u="none" strike="noStrike">
                          <a:solidFill>
                            <a:srgbClr val="000000"/>
                          </a:solidFill>
                          <a:effectLst/>
                          <a:latin typeface="Calibri" panose="020F0502020204030204" pitchFamily="34" charset="0"/>
                        </a:rPr>
                        <a:t>AAC sensibles</a:t>
                      </a:r>
                      <a:br>
                        <a:rPr lang="fr-FR" sz="1600" b="0" i="0" u="none" strike="noStrike">
                          <a:solidFill>
                            <a:srgbClr val="000000"/>
                          </a:solidFill>
                          <a:effectLst/>
                          <a:latin typeface="Calibri" panose="020F0502020204030204" pitchFamily="34" charset="0"/>
                        </a:rPr>
                      </a:br>
                      <a:r>
                        <a:rPr lang="fr-FR" sz="1600" b="0" i="0" u="none" strike="noStrike">
                          <a:solidFill>
                            <a:srgbClr val="000000"/>
                          </a:solidFill>
                          <a:effectLst/>
                          <a:latin typeface="Calibri" panose="020F0502020204030204" pitchFamily="34" charset="0"/>
                        </a:rPr>
                        <a:t>AAC non prioritaires</a:t>
                      </a:r>
                    </a:p>
                  </a:txBody>
                  <a:tcPr marL="8399" marR="8399" marT="83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fr-FR" sz="1600" b="0" i="0" u="none" strike="noStrike" dirty="0">
                          <a:solidFill>
                            <a:srgbClr val="000000"/>
                          </a:solidFill>
                          <a:effectLst/>
                          <a:latin typeface="Calibri" panose="020F0502020204030204" pitchFamily="34" charset="0"/>
                        </a:rPr>
                        <a:t>Ailleurs dans le bassin</a:t>
                      </a:r>
                    </a:p>
                  </a:txBody>
                  <a:tcPr marL="8399" marR="8399" marT="83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171372345"/>
                  </a:ext>
                </a:extLst>
              </a:tr>
              <a:tr h="1640651">
                <a:tc>
                  <a:txBody>
                    <a:bodyPr/>
                    <a:lstStyle/>
                    <a:p>
                      <a:pPr algn="ctr" fontAlgn="ctr"/>
                      <a:r>
                        <a:rPr lang="fr-FR" sz="1400" b="1" i="0" u="none" strike="noStrike">
                          <a:solidFill>
                            <a:srgbClr val="000000"/>
                          </a:solidFill>
                          <a:effectLst/>
                          <a:latin typeface="Calibri" panose="020F0502020204030204" pitchFamily="34" charset="0"/>
                        </a:rPr>
                        <a:t>Conditions de financement</a:t>
                      </a:r>
                    </a:p>
                  </a:txBody>
                  <a:tcPr marL="8399" marR="8399" marT="83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fr-FR" sz="1600" b="0" i="0" u="none" strike="noStrike" dirty="0">
                          <a:solidFill>
                            <a:srgbClr val="000000"/>
                          </a:solidFill>
                          <a:effectLst/>
                          <a:latin typeface="Calibri" panose="020F0502020204030204" pitchFamily="34" charset="0"/>
                        </a:rPr>
                        <a:t>Exploitations avec siège dans le bassin</a:t>
                      </a:r>
                    </a:p>
                  </a:txBody>
                  <a:tcPr marL="8399" marR="8399" marT="83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600" b="0" i="0" u="none" strike="noStrike" dirty="0">
                          <a:solidFill>
                            <a:srgbClr val="000000"/>
                          </a:solidFill>
                          <a:effectLst/>
                          <a:latin typeface="Calibri" panose="020F0502020204030204" pitchFamily="34" charset="0"/>
                        </a:rPr>
                        <a:t>Avoir au moins 1 parcelle qui </a:t>
                      </a:r>
                      <a:r>
                        <a:rPr lang="fr-FR" sz="1600" b="0" i="0" u="none" strike="noStrike" dirty="0" err="1">
                          <a:solidFill>
                            <a:srgbClr val="000000"/>
                          </a:solidFill>
                          <a:effectLst/>
                          <a:latin typeface="Calibri" panose="020F0502020204030204" pitchFamily="34" charset="0"/>
                        </a:rPr>
                        <a:t>intersecte</a:t>
                      </a:r>
                      <a:r>
                        <a:rPr lang="fr-FR" sz="1600" b="0" i="0" u="none" strike="noStrike" dirty="0">
                          <a:solidFill>
                            <a:srgbClr val="000000"/>
                          </a:solidFill>
                          <a:effectLst/>
                          <a:latin typeface="Calibri" panose="020F0502020204030204" pitchFamily="34" charset="0"/>
                        </a:rPr>
                        <a:t> le zonage (nouvel engagement)</a:t>
                      </a:r>
                    </a:p>
                  </a:txBody>
                  <a:tcPr marL="8399" marR="8399" marT="83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fontAlgn="ctr"/>
                      <a:r>
                        <a:rPr lang="fr-FR" sz="1600" b="0" i="0" u="none" strike="noStrike">
                          <a:solidFill>
                            <a:srgbClr val="000000"/>
                          </a:solidFill>
                          <a:effectLst/>
                          <a:latin typeface="Calibri" panose="020F0502020204030204" pitchFamily="34" charset="0"/>
                        </a:rPr>
                        <a:t>Avoir au moins 1 parcelle qui intersecte le zonage (nouvel engagement)</a:t>
                      </a:r>
                      <a:br>
                        <a:rPr lang="fr-FR" sz="1600" b="0" i="0" u="none" strike="noStrike">
                          <a:solidFill>
                            <a:srgbClr val="000000"/>
                          </a:solidFill>
                          <a:effectLst/>
                          <a:latin typeface="Calibri" panose="020F0502020204030204" pitchFamily="34" charset="0"/>
                        </a:rPr>
                      </a:br>
                      <a:r>
                        <a:rPr lang="fr-FR" sz="1600" b="0" i="0" u="none" strike="noStrike">
                          <a:solidFill>
                            <a:srgbClr val="000000"/>
                          </a:solidFill>
                          <a:effectLst/>
                          <a:latin typeface="Calibri" panose="020F0502020204030204" pitchFamily="34" charset="0"/>
                        </a:rPr>
                        <a:t>OU</a:t>
                      </a:r>
                      <a:br>
                        <a:rPr lang="fr-FR" sz="1600" b="0" i="0" u="none" strike="noStrike">
                          <a:solidFill>
                            <a:srgbClr val="000000"/>
                          </a:solidFill>
                          <a:effectLst/>
                          <a:latin typeface="Calibri" panose="020F0502020204030204" pitchFamily="34" charset="0"/>
                        </a:rPr>
                      </a:br>
                      <a:r>
                        <a:rPr lang="fr-FR" sz="1600" b="0" i="0" u="none" strike="noStrike">
                          <a:solidFill>
                            <a:srgbClr val="000000"/>
                          </a:solidFill>
                          <a:effectLst/>
                          <a:latin typeface="Calibri" panose="020F0502020204030204" pitchFamily="34" charset="0"/>
                        </a:rPr>
                        <a:t>Nouvel engagement hors zonage mais TOUTES les parcelles dans le zonage déjà en bio (conversion ou AB)</a:t>
                      </a:r>
                    </a:p>
                  </a:txBody>
                  <a:tcPr marL="8399" marR="8399" marT="83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Avoir au moins 1 parcelle qui </a:t>
                      </a:r>
                      <a:r>
                        <a:rPr lang="fr-FR" sz="1600" b="0" i="0" u="none" strike="noStrike" dirty="0" err="1">
                          <a:solidFill>
                            <a:srgbClr val="000000"/>
                          </a:solidFill>
                          <a:effectLst/>
                          <a:latin typeface="Calibri" panose="020F0502020204030204" pitchFamily="34" charset="0"/>
                        </a:rPr>
                        <a:t>intersecte</a:t>
                      </a:r>
                      <a:r>
                        <a:rPr lang="fr-FR" sz="1600" b="0" i="0" u="none" strike="noStrike" dirty="0">
                          <a:solidFill>
                            <a:srgbClr val="000000"/>
                          </a:solidFill>
                          <a:effectLst/>
                          <a:latin typeface="Calibri" panose="020F0502020204030204" pitchFamily="34" charset="0"/>
                        </a:rPr>
                        <a:t> le zonage (nouvel engagement)</a:t>
                      </a:r>
                    </a:p>
                  </a:txBody>
                  <a:tcPr marL="8399" marR="8399" marT="83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845017"/>
                  </a:ext>
                </a:extLst>
              </a:tr>
              <a:tr h="1126739">
                <a:tc>
                  <a:txBody>
                    <a:bodyPr/>
                    <a:lstStyle/>
                    <a:p>
                      <a:pPr algn="ctr" fontAlgn="ctr"/>
                      <a:r>
                        <a:rPr lang="fr-FR" sz="1400" b="1" i="0" u="none" strike="noStrike">
                          <a:solidFill>
                            <a:srgbClr val="000000"/>
                          </a:solidFill>
                          <a:effectLst/>
                          <a:latin typeface="Calibri" panose="020F0502020204030204" pitchFamily="34" charset="0"/>
                        </a:rPr>
                        <a:t>Plafond</a:t>
                      </a:r>
                      <a:br>
                        <a:rPr lang="fr-FR" sz="1400" b="1" i="0" u="none" strike="noStrike">
                          <a:solidFill>
                            <a:srgbClr val="000000"/>
                          </a:solidFill>
                          <a:effectLst/>
                          <a:latin typeface="Calibri" panose="020F0502020204030204" pitchFamily="34" charset="0"/>
                        </a:rPr>
                      </a:br>
                      <a:r>
                        <a:rPr lang="fr-FR" sz="1400" b="1" i="0" u="none" strike="noStrike">
                          <a:solidFill>
                            <a:srgbClr val="000000"/>
                          </a:solidFill>
                          <a:effectLst/>
                          <a:latin typeface="Calibri" panose="020F0502020204030204" pitchFamily="34" charset="0"/>
                        </a:rPr>
                        <a:t>aide publique </a:t>
                      </a:r>
                      <a:br>
                        <a:rPr lang="fr-FR" sz="1400" b="1" i="0" u="none" strike="noStrike">
                          <a:solidFill>
                            <a:srgbClr val="000000"/>
                          </a:solidFill>
                          <a:effectLst/>
                          <a:latin typeface="Calibri" panose="020F0502020204030204" pitchFamily="34" charset="0"/>
                        </a:rPr>
                      </a:br>
                      <a:r>
                        <a:rPr lang="fr-FR" sz="1400" b="1" i="0" u="none" strike="noStrike">
                          <a:solidFill>
                            <a:srgbClr val="000000"/>
                          </a:solidFill>
                          <a:effectLst/>
                          <a:latin typeface="Calibri" panose="020F0502020204030204" pitchFamily="34" charset="0"/>
                        </a:rPr>
                        <a:t>(/an/exploitation)</a:t>
                      </a:r>
                      <a:br>
                        <a:rPr lang="fr-FR" sz="1400" b="1" i="0" u="none" strike="noStrike">
                          <a:solidFill>
                            <a:srgbClr val="000000"/>
                          </a:solidFill>
                          <a:effectLst/>
                          <a:latin typeface="Calibri" panose="020F0502020204030204" pitchFamily="34" charset="0"/>
                        </a:rPr>
                      </a:br>
                      <a:r>
                        <a:rPr lang="fr-FR" sz="1400" b="1" i="0" u="none" strike="noStrike">
                          <a:solidFill>
                            <a:srgbClr val="000000"/>
                          </a:solidFill>
                          <a:effectLst/>
                          <a:latin typeface="Calibri" panose="020F0502020204030204" pitchFamily="34" charset="0"/>
                        </a:rPr>
                        <a:t>Transparence GAEC</a:t>
                      </a:r>
                    </a:p>
                  </a:txBody>
                  <a:tcPr marL="8399" marR="8399" marT="83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fontAlgn="ctr"/>
                      <a:r>
                        <a:rPr lang="fr-FR" sz="1600" b="0" i="0" u="none" strike="noStrike" dirty="0">
                          <a:solidFill>
                            <a:srgbClr val="000000"/>
                          </a:solidFill>
                          <a:effectLst/>
                          <a:latin typeface="Calibri" panose="020F0502020204030204" pitchFamily="34" charset="0"/>
                        </a:rPr>
                        <a:t>30 000 €</a:t>
                      </a:r>
                    </a:p>
                  </a:txBody>
                  <a:tcPr marL="8399" marR="8399" marT="83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Pas de plafond </a:t>
                      </a:r>
                    </a:p>
                  </a:txBody>
                  <a:tcPr marL="8399" marR="8399" marT="83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30 000 €</a:t>
                      </a:r>
                    </a:p>
                  </a:txBody>
                  <a:tcPr marL="8399" marR="8399" marT="83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Calibri" panose="020F0502020204030204" pitchFamily="34" charset="0"/>
                        </a:rPr>
                        <a:t>Pas de plafond </a:t>
                      </a:r>
                    </a:p>
                  </a:txBody>
                  <a:tcPr marL="8399" marR="8399" marT="83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dirty="0">
                          <a:solidFill>
                            <a:srgbClr val="000000"/>
                          </a:solidFill>
                          <a:effectLst/>
                          <a:latin typeface="Calibri" panose="020F0502020204030204" pitchFamily="34" charset="0"/>
                        </a:rPr>
                        <a:t>30 000 €</a:t>
                      </a:r>
                    </a:p>
                  </a:txBody>
                  <a:tcPr marL="8399" marR="8399" marT="83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762921"/>
                  </a:ext>
                </a:extLst>
              </a:tr>
            </a:tbl>
          </a:graphicData>
        </a:graphic>
      </p:graphicFrame>
    </p:spTree>
    <p:extLst>
      <p:ext uri="{BB962C8B-B14F-4D97-AF65-F5344CB8AC3E}">
        <p14:creationId xmlns:p14="http://schemas.microsoft.com/office/powerpoint/2010/main" val="412417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CAB 2025</a:t>
            </a:r>
          </a:p>
        </p:txBody>
      </p:sp>
      <p:sp>
        <p:nvSpPr>
          <p:cNvPr id="3" name="Espace réservé du contenu 2"/>
          <p:cNvSpPr>
            <a:spLocks noGrp="1"/>
          </p:cNvSpPr>
          <p:nvPr>
            <p:ph idx="1"/>
          </p:nvPr>
        </p:nvSpPr>
        <p:spPr>
          <a:xfrm>
            <a:off x="838200" y="1661261"/>
            <a:ext cx="10515600" cy="4762833"/>
          </a:xfrm>
        </p:spPr>
        <p:txBody>
          <a:bodyPr numCol="2">
            <a:normAutofit/>
          </a:bodyPr>
          <a:lstStyle/>
          <a:p>
            <a:r>
              <a:rPr lang="fr-FR" sz="2400" dirty="0">
                <a:latin typeface="Calibri" panose="020F0502020204030204" pitchFamily="34" charset="0"/>
                <a:cs typeface="Calibri" panose="020F0502020204030204" pitchFamily="34" charset="0"/>
              </a:rPr>
              <a:t>Estimations financières</a:t>
            </a:r>
          </a:p>
          <a:p>
            <a:endParaRPr lang="fr-FR" sz="2400" dirty="0">
              <a:latin typeface="Calibri" panose="020F0502020204030204" pitchFamily="34" charset="0"/>
              <a:cs typeface="Calibri" panose="020F0502020204030204" pitchFamily="34" charset="0"/>
            </a:endParaRPr>
          </a:p>
          <a:p>
            <a:endParaRPr lang="fr-FR" sz="2400" dirty="0">
              <a:latin typeface="Calibri" panose="020F0502020204030204" pitchFamily="34" charset="0"/>
              <a:cs typeface="Calibri" panose="020F0502020204030204" pitchFamily="34" charset="0"/>
            </a:endParaRPr>
          </a:p>
          <a:p>
            <a:endParaRPr lang="fr-FR" sz="2400" dirty="0">
              <a:latin typeface="Calibri" panose="020F0502020204030204" pitchFamily="34" charset="0"/>
              <a:cs typeface="Calibri" panose="020F0502020204030204" pitchFamily="34" charset="0"/>
            </a:endParaRPr>
          </a:p>
          <a:p>
            <a:endParaRPr lang="fr-FR" sz="2400" dirty="0">
              <a:latin typeface="Calibri" panose="020F0502020204030204" pitchFamily="34" charset="0"/>
              <a:cs typeface="Calibri" panose="020F0502020204030204" pitchFamily="34" charset="0"/>
            </a:endParaRPr>
          </a:p>
          <a:p>
            <a:endParaRPr lang="fr-FR" sz="2400" dirty="0">
              <a:latin typeface="Calibri" panose="020F0502020204030204" pitchFamily="34" charset="0"/>
              <a:cs typeface="Calibri" panose="020F0502020204030204" pitchFamily="34" charset="0"/>
            </a:endParaRPr>
          </a:p>
          <a:p>
            <a:pPr marL="0" indent="0">
              <a:buNone/>
            </a:pPr>
            <a:endParaRPr lang="fr-FR" sz="2400" dirty="0">
              <a:latin typeface="Calibri" panose="020F0502020204030204" pitchFamily="34" charset="0"/>
              <a:cs typeface="Calibri" panose="020F0502020204030204" pitchFamily="34" charset="0"/>
            </a:endParaRPr>
          </a:p>
          <a:p>
            <a:pPr marL="0" indent="0">
              <a:buNone/>
            </a:pPr>
            <a:endParaRPr lang="fr-FR" sz="2400"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19</a:t>
            </a:fld>
            <a:endParaRPr lang="fr-FR"/>
          </a:p>
        </p:txBody>
      </p:sp>
      <p:pic>
        <p:nvPicPr>
          <p:cNvPr id="6" name="Image 5"/>
          <p:cNvPicPr>
            <a:picLocks noChangeAspect="1"/>
          </p:cNvPicPr>
          <p:nvPr/>
        </p:nvPicPr>
        <p:blipFill>
          <a:blip r:embed="rId2"/>
          <a:stretch>
            <a:fillRect/>
          </a:stretch>
        </p:blipFill>
        <p:spPr>
          <a:xfrm>
            <a:off x="2362616" y="2344648"/>
            <a:ext cx="7700174" cy="3475441"/>
          </a:xfrm>
          <a:prstGeom prst="rect">
            <a:avLst/>
          </a:prstGeom>
        </p:spPr>
      </p:pic>
    </p:spTree>
    <p:extLst>
      <p:ext uri="{BB962C8B-B14F-4D97-AF65-F5344CB8AC3E}">
        <p14:creationId xmlns:p14="http://schemas.microsoft.com/office/powerpoint/2010/main" val="265949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a:extLst>
              <a:ext uri="{BEBA8EAE-BF5A-486C-A8C5-ECC9F3942E4B}">
                <a14:imgProps xmlns:a14="http://schemas.microsoft.com/office/drawing/2010/main">
                  <a14:imgLayer r:embed="rId3">
                    <a14:imgEffect>
                      <a14:backgroundRemoval t="0" b="100000" l="0" r="96045">
                        <a14:foregroundMark x1="34463" y1="87647" x2="35311" y2="22647"/>
                        <a14:foregroundMark x1="29379" y1="83529" x2="27684" y2="37647"/>
                        <a14:foregroundMark x1="44633" y1="80588" x2="44350" y2="21765"/>
                        <a14:foregroundMark x1="39266" y1="14118" x2="24576" y2="24412"/>
                        <a14:foregroundMark x1="26271" y1="62059" x2="32486" y2="41765"/>
                      </a14:backgroundRemoval>
                    </a14:imgEffect>
                  </a14:imgLayer>
                </a14:imgProps>
              </a:ext>
            </a:extLst>
          </a:blip>
          <a:stretch>
            <a:fillRect/>
          </a:stretch>
        </p:blipFill>
        <p:spPr>
          <a:xfrm rot="5400000">
            <a:off x="1664770" y="187804"/>
            <a:ext cx="1314188" cy="1262215"/>
          </a:xfrm>
          <a:prstGeom prst="rect">
            <a:avLst/>
          </a:prstGeom>
        </p:spPr>
      </p:pic>
      <p:sp>
        <p:nvSpPr>
          <p:cNvPr id="2" name="Titre 1"/>
          <p:cNvSpPr>
            <a:spLocks noGrp="1"/>
          </p:cNvSpPr>
          <p:nvPr>
            <p:ph type="title"/>
          </p:nvPr>
        </p:nvSpPr>
        <p:spPr>
          <a:xfrm>
            <a:off x="3008573" y="151323"/>
            <a:ext cx="10004332" cy="930977"/>
          </a:xfrm>
        </p:spPr>
        <p:txBody>
          <a:bodyPr/>
          <a:lstStyle/>
          <a:p>
            <a:r>
              <a:rPr lang="fr-FR" dirty="0"/>
              <a:t>Coordonnées et équipe DRAAF</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2</a:t>
            </a:fld>
            <a:endParaRPr lang="fr-FR"/>
          </a:p>
        </p:txBody>
      </p:sp>
      <p:sp>
        <p:nvSpPr>
          <p:cNvPr id="6" name="ZoneTexte 5"/>
          <p:cNvSpPr txBox="1"/>
          <p:nvPr/>
        </p:nvSpPr>
        <p:spPr>
          <a:xfrm>
            <a:off x="614841" y="3179278"/>
            <a:ext cx="3153907" cy="1754326"/>
          </a:xfrm>
          <a:prstGeom prst="rect">
            <a:avLst/>
          </a:prstGeom>
          <a:noFill/>
          <a:ln w="19050">
            <a:solidFill>
              <a:schemeClr val="accent1"/>
            </a:solidFill>
          </a:ln>
        </p:spPr>
        <p:txBody>
          <a:bodyPr wrap="square" rtlCol="0">
            <a:spAutoFit/>
          </a:bodyPr>
          <a:lstStyle/>
          <a:p>
            <a:pPr algn="ctr"/>
            <a:r>
              <a:rPr lang="fr-FR" b="1" dirty="0"/>
              <a:t>Notices et paramétrage des mesures</a:t>
            </a:r>
          </a:p>
          <a:p>
            <a:endParaRPr lang="fr-FR" dirty="0"/>
          </a:p>
          <a:p>
            <a:pPr algn="ctr"/>
            <a:r>
              <a:rPr lang="fr-FR" b="1" dirty="0"/>
              <a:t>Aurélie </a:t>
            </a:r>
            <a:r>
              <a:rPr lang="fr-FR" b="1" dirty="0" err="1"/>
              <a:t>Chassua</a:t>
            </a:r>
            <a:r>
              <a:rPr lang="fr-FR" b="1" dirty="0"/>
              <a:t>-Gilson</a:t>
            </a:r>
          </a:p>
          <a:p>
            <a:r>
              <a:rPr lang="fr-FR" u="sng" dirty="0">
                <a:solidFill>
                  <a:schemeClr val="accent1">
                    <a:lumMod val="75000"/>
                  </a:schemeClr>
                </a:solidFill>
              </a:rPr>
              <a:t>sreaf.draaf-bourgogne-franche-comte@agriculture.gouv.fr</a:t>
            </a:r>
          </a:p>
        </p:txBody>
      </p:sp>
      <p:sp>
        <p:nvSpPr>
          <p:cNvPr id="5" name="ZoneTexte 4"/>
          <p:cNvSpPr txBox="1"/>
          <p:nvPr/>
        </p:nvSpPr>
        <p:spPr>
          <a:xfrm>
            <a:off x="119121" y="1421795"/>
            <a:ext cx="7936001" cy="1477328"/>
          </a:xfrm>
          <a:prstGeom prst="rect">
            <a:avLst/>
          </a:prstGeom>
          <a:solidFill>
            <a:schemeClr val="bg1"/>
          </a:solidFill>
          <a:ln w="19050">
            <a:solidFill>
              <a:schemeClr val="accent1"/>
            </a:solidFill>
          </a:ln>
        </p:spPr>
        <p:txBody>
          <a:bodyPr wrap="square" rtlCol="0">
            <a:spAutoFit/>
          </a:bodyPr>
          <a:lstStyle/>
          <a:p>
            <a:pPr algn="ctr"/>
            <a:r>
              <a:rPr lang="fr-FR" b="1" dirty="0"/>
              <a:t>Mise en œuvre des MAEC</a:t>
            </a:r>
          </a:p>
          <a:p>
            <a:endParaRPr lang="fr-FR" dirty="0"/>
          </a:p>
          <a:p>
            <a:r>
              <a:rPr lang="fr-FR" b="1" dirty="0"/>
              <a:t>     Mathilde Parage    </a:t>
            </a:r>
            <a:r>
              <a:rPr lang="fr-FR" dirty="0">
                <a:solidFill>
                  <a:schemeClr val="accent1">
                    <a:lumMod val="75000"/>
                  </a:schemeClr>
                </a:solidFill>
                <a:hlinkClick r:id="rId4"/>
              </a:rPr>
              <a:t>mathilde.parage@agriculture.gouv.fr</a:t>
            </a:r>
            <a:r>
              <a:rPr lang="fr-FR" dirty="0">
                <a:solidFill>
                  <a:schemeClr val="accent1">
                    <a:lumMod val="75000"/>
                  </a:schemeClr>
                </a:solidFill>
              </a:rPr>
              <a:t> </a:t>
            </a:r>
            <a:r>
              <a:rPr lang="fr-FR" dirty="0"/>
              <a:t>(abs 17/12 – 01/05/26)</a:t>
            </a:r>
          </a:p>
          <a:p>
            <a:r>
              <a:rPr lang="fr-FR" b="1" dirty="0"/>
              <a:t>     David Boisson        </a:t>
            </a:r>
            <a:r>
              <a:rPr lang="fr-FR" dirty="0">
                <a:solidFill>
                  <a:schemeClr val="accent1">
                    <a:lumMod val="75000"/>
                  </a:schemeClr>
                </a:solidFill>
                <a:hlinkClick r:id="rId5"/>
              </a:rPr>
              <a:t>david.boisson@agriculture.gouv.fr</a:t>
            </a:r>
            <a:endParaRPr lang="fr-FR" dirty="0">
              <a:solidFill>
                <a:schemeClr val="accent1">
                  <a:lumMod val="75000"/>
                </a:schemeClr>
              </a:solidFill>
            </a:endParaRPr>
          </a:p>
          <a:p>
            <a:r>
              <a:rPr lang="fr-FR" b="1" dirty="0"/>
              <a:t>     Clélia Jacquot         </a:t>
            </a:r>
            <a:r>
              <a:rPr lang="fr-FR" u="sng" dirty="0">
                <a:solidFill>
                  <a:schemeClr val="accent1">
                    <a:lumMod val="75000"/>
                  </a:schemeClr>
                </a:solidFill>
              </a:rPr>
              <a:t>clelia.jacquot@agriculture.gouv.fr</a:t>
            </a:r>
          </a:p>
        </p:txBody>
      </p:sp>
      <p:sp>
        <p:nvSpPr>
          <p:cNvPr id="7" name="ZoneTexte 6"/>
          <p:cNvSpPr txBox="1"/>
          <p:nvPr/>
        </p:nvSpPr>
        <p:spPr>
          <a:xfrm>
            <a:off x="534689" y="4951883"/>
            <a:ext cx="6837917" cy="1200329"/>
          </a:xfrm>
          <a:prstGeom prst="rect">
            <a:avLst/>
          </a:prstGeom>
          <a:noFill/>
          <a:ln w="19050">
            <a:solidFill>
              <a:schemeClr val="accent1"/>
            </a:solidFill>
          </a:ln>
        </p:spPr>
        <p:txBody>
          <a:bodyPr wrap="square" rtlCol="0">
            <a:spAutoFit/>
          </a:bodyPr>
          <a:lstStyle/>
          <a:p>
            <a:pPr algn="ctr"/>
            <a:r>
              <a:rPr lang="fr-FR" b="1" dirty="0"/>
              <a:t>Productions SIG - Paramétrage des territoires</a:t>
            </a:r>
          </a:p>
          <a:p>
            <a:endParaRPr lang="fr-FR" dirty="0"/>
          </a:p>
          <a:p>
            <a:r>
              <a:rPr lang="fr-FR" b="1" dirty="0"/>
              <a:t>Sylvain </a:t>
            </a:r>
            <a:r>
              <a:rPr lang="fr-FR" b="1" dirty="0" err="1"/>
              <a:t>Tayot</a:t>
            </a:r>
            <a:endParaRPr lang="fr-FR" b="1" dirty="0"/>
          </a:p>
          <a:p>
            <a:r>
              <a:rPr lang="fr-FR" u="sng" dirty="0">
                <a:solidFill>
                  <a:schemeClr val="accent1">
                    <a:lumMod val="75000"/>
                  </a:schemeClr>
                </a:solidFill>
              </a:rPr>
              <a:t>sreaf.draaf-bourgogne-franche-comte@agriculture.gouv.fr</a:t>
            </a:r>
          </a:p>
        </p:txBody>
      </p:sp>
      <p:sp>
        <p:nvSpPr>
          <p:cNvPr id="8" name="ZoneTexte 7"/>
          <p:cNvSpPr txBox="1"/>
          <p:nvPr/>
        </p:nvSpPr>
        <p:spPr>
          <a:xfrm>
            <a:off x="3997360" y="3200536"/>
            <a:ext cx="3563901" cy="1477328"/>
          </a:xfrm>
          <a:prstGeom prst="rect">
            <a:avLst/>
          </a:prstGeom>
          <a:noFill/>
          <a:ln w="19050">
            <a:solidFill>
              <a:schemeClr val="accent1"/>
            </a:solidFill>
          </a:ln>
        </p:spPr>
        <p:txBody>
          <a:bodyPr wrap="square" rtlCol="0">
            <a:spAutoFit/>
          </a:bodyPr>
          <a:lstStyle/>
          <a:p>
            <a:pPr algn="ctr"/>
            <a:r>
              <a:rPr lang="fr-FR" b="1" dirty="0"/>
              <a:t>Dossiers animation</a:t>
            </a:r>
          </a:p>
          <a:p>
            <a:pPr algn="ctr"/>
            <a:r>
              <a:rPr lang="fr-FR" b="1" dirty="0"/>
              <a:t>MAEC</a:t>
            </a:r>
          </a:p>
          <a:p>
            <a:endParaRPr lang="fr-FR" dirty="0"/>
          </a:p>
          <a:p>
            <a:pPr algn="ctr"/>
            <a:r>
              <a:rPr lang="fr-FR" b="1" dirty="0"/>
              <a:t>Delphine </a:t>
            </a:r>
            <a:r>
              <a:rPr lang="fr-FR" b="1" dirty="0" err="1"/>
              <a:t>Pizana</a:t>
            </a:r>
            <a:endParaRPr lang="fr-FR" b="1" dirty="0"/>
          </a:p>
          <a:p>
            <a:r>
              <a:rPr lang="fr-FR" dirty="0">
                <a:solidFill>
                  <a:schemeClr val="accent1">
                    <a:lumMod val="75000"/>
                  </a:schemeClr>
                </a:solidFill>
                <a:hlinkClick r:id="rId6"/>
              </a:rPr>
              <a:t>delphine.pizana@agriculture.gouv.fr</a:t>
            </a:r>
            <a:endParaRPr lang="fr-FR" dirty="0">
              <a:solidFill>
                <a:schemeClr val="accent1">
                  <a:lumMod val="75000"/>
                </a:schemeClr>
              </a:solidFill>
            </a:endParaRPr>
          </a:p>
        </p:txBody>
      </p:sp>
      <p:sp>
        <p:nvSpPr>
          <p:cNvPr id="9" name="ZoneTexte 8"/>
          <p:cNvSpPr txBox="1"/>
          <p:nvPr/>
        </p:nvSpPr>
        <p:spPr>
          <a:xfrm>
            <a:off x="8179706" y="1441717"/>
            <a:ext cx="3604987" cy="1477328"/>
          </a:xfrm>
          <a:prstGeom prst="rect">
            <a:avLst/>
          </a:prstGeom>
          <a:noFill/>
          <a:ln w="19050">
            <a:solidFill>
              <a:schemeClr val="accent1"/>
            </a:solidFill>
          </a:ln>
        </p:spPr>
        <p:txBody>
          <a:bodyPr wrap="square" rtlCol="0">
            <a:spAutoFit/>
          </a:bodyPr>
          <a:lstStyle/>
          <a:p>
            <a:pPr algn="ctr"/>
            <a:r>
              <a:rPr lang="fr-FR" b="1" dirty="0"/>
              <a:t>Mise en œuvre de la CAB</a:t>
            </a:r>
          </a:p>
          <a:p>
            <a:endParaRPr lang="fr-FR" dirty="0"/>
          </a:p>
          <a:p>
            <a:pPr algn="ctr"/>
            <a:r>
              <a:rPr lang="fr-FR" b="1" dirty="0"/>
              <a:t> Agnès </a:t>
            </a:r>
            <a:r>
              <a:rPr lang="fr-FR" b="1" dirty="0" err="1"/>
              <a:t>Thoen</a:t>
            </a:r>
            <a:endParaRPr lang="fr-FR" b="1" dirty="0"/>
          </a:p>
          <a:p>
            <a:pPr algn="ctr"/>
            <a:r>
              <a:rPr lang="fr-FR" dirty="0">
                <a:solidFill>
                  <a:schemeClr val="accent1">
                    <a:lumMod val="75000"/>
                  </a:schemeClr>
                </a:solidFill>
                <a:hlinkClick r:id="rId7"/>
              </a:rPr>
              <a:t>agnes.thoen@agriculture.gouv.fr</a:t>
            </a:r>
            <a:endParaRPr lang="fr-FR" dirty="0">
              <a:solidFill>
                <a:schemeClr val="accent1">
                  <a:lumMod val="75000"/>
                </a:schemeClr>
              </a:solidFill>
            </a:endParaRPr>
          </a:p>
          <a:p>
            <a:pPr algn="ctr"/>
            <a:endParaRPr lang="fr-FR" dirty="0">
              <a:solidFill>
                <a:schemeClr val="accent1">
                  <a:lumMod val="75000"/>
                </a:schemeClr>
              </a:solidFill>
            </a:endParaRPr>
          </a:p>
        </p:txBody>
      </p:sp>
      <p:sp>
        <p:nvSpPr>
          <p:cNvPr id="10" name="ZoneTexte 9"/>
          <p:cNvSpPr txBox="1"/>
          <p:nvPr/>
        </p:nvSpPr>
        <p:spPr>
          <a:xfrm>
            <a:off x="8010739" y="3326564"/>
            <a:ext cx="3245604" cy="2308324"/>
          </a:xfrm>
          <a:prstGeom prst="rect">
            <a:avLst/>
          </a:prstGeom>
          <a:noFill/>
          <a:ln w="19050">
            <a:noFill/>
          </a:ln>
        </p:spPr>
        <p:txBody>
          <a:bodyPr wrap="square" rtlCol="0">
            <a:spAutoFit/>
          </a:bodyPr>
          <a:lstStyle/>
          <a:p>
            <a:pPr algn="ctr"/>
            <a:r>
              <a:rPr lang="fr-FR" b="1" dirty="0"/>
              <a:t>Dans le doute, et pour toute autre question</a:t>
            </a:r>
          </a:p>
          <a:p>
            <a:pPr algn="ctr"/>
            <a:endParaRPr lang="fr-FR" b="1" dirty="0"/>
          </a:p>
          <a:p>
            <a:pPr algn="ctr"/>
            <a:r>
              <a:rPr lang="fr-FR" b="1" dirty="0">
                <a:solidFill>
                  <a:schemeClr val="accent6">
                    <a:lumMod val="75000"/>
                  </a:schemeClr>
                </a:solidFill>
              </a:rPr>
              <a:t>03 39 59 41 16</a:t>
            </a:r>
          </a:p>
          <a:p>
            <a:pPr algn="ctr"/>
            <a:endParaRPr lang="fr-FR" b="1" dirty="0"/>
          </a:p>
          <a:p>
            <a:pPr algn="ctr"/>
            <a:r>
              <a:rPr lang="fr-FR" u="sng" dirty="0">
                <a:solidFill>
                  <a:schemeClr val="accent1">
                    <a:lumMod val="75000"/>
                  </a:schemeClr>
                </a:solidFill>
              </a:rPr>
              <a:t>sreaf.draaf-bourgogne-franche-comte@agriculture.gouv.fr</a:t>
            </a:r>
            <a:endParaRPr lang="fr-FR" b="1" u="sng" dirty="0"/>
          </a:p>
          <a:p>
            <a:pPr algn="ctr"/>
            <a:endParaRPr lang="fr-FR" b="1" dirty="0"/>
          </a:p>
        </p:txBody>
      </p:sp>
      <p:pic>
        <p:nvPicPr>
          <p:cNvPr id="11" name="Image 10"/>
          <p:cNvPicPr>
            <a:picLocks noChangeAspect="1"/>
          </p:cNvPicPr>
          <p:nvPr/>
        </p:nvPicPr>
        <p:blipFill rotWithShape="1">
          <a:blip r:embed="rId8"/>
          <a:srcRect r="51141"/>
          <a:stretch/>
        </p:blipFill>
        <p:spPr>
          <a:xfrm>
            <a:off x="437232" y="3302329"/>
            <a:ext cx="434679" cy="444832"/>
          </a:xfrm>
          <a:prstGeom prst="rect">
            <a:avLst/>
          </a:prstGeom>
        </p:spPr>
      </p:pic>
      <p:pic>
        <p:nvPicPr>
          <p:cNvPr id="15" name="Imag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09307" y="3089588"/>
            <a:ext cx="676693" cy="636888"/>
          </a:xfrm>
          <a:prstGeom prst="rect">
            <a:avLst/>
          </a:prstGeom>
        </p:spPr>
      </p:pic>
      <p:pic>
        <p:nvPicPr>
          <p:cNvPr id="17" name="Imag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36127" y="4943791"/>
            <a:ext cx="1082028" cy="751240"/>
          </a:xfrm>
          <a:prstGeom prst="rect">
            <a:avLst/>
          </a:prstGeom>
        </p:spPr>
      </p:pic>
      <p:pic>
        <p:nvPicPr>
          <p:cNvPr id="18" name="Image 17"/>
          <p:cNvPicPr>
            <a:picLocks noChangeAspect="1"/>
          </p:cNvPicPr>
          <p:nvPr/>
        </p:nvPicPr>
        <p:blipFill rotWithShape="1">
          <a:blip r:embed="rId11" cstate="print">
            <a:extLst>
              <a:ext uri="{28A0092B-C50C-407E-A947-70E740481C1C}">
                <a14:useLocalDpi xmlns:a14="http://schemas.microsoft.com/office/drawing/2010/main" val="0"/>
              </a:ext>
            </a:extLst>
          </a:blip>
          <a:srcRect l="14797" t="16624" r="13498" b="22325"/>
          <a:stretch/>
        </p:blipFill>
        <p:spPr>
          <a:xfrm>
            <a:off x="534689" y="1301743"/>
            <a:ext cx="632924" cy="571008"/>
          </a:xfrm>
          <a:prstGeom prst="rect">
            <a:avLst/>
          </a:prstGeom>
        </p:spPr>
      </p:pic>
      <p:pic>
        <p:nvPicPr>
          <p:cNvPr id="21" name="Imag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353800" y="1244493"/>
            <a:ext cx="559011" cy="375394"/>
          </a:xfrm>
          <a:prstGeom prst="rect">
            <a:avLst/>
          </a:prstGeom>
        </p:spPr>
      </p:pic>
      <p:pic>
        <p:nvPicPr>
          <p:cNvPr id="22" name="Imag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72800" y="3864151"/>
            <a:ext cx="921674" cy="761221"/>
          </a:xfrm>
          <a:prstGeom prst="rect">
            <a:avLst/>
          </a:prstGeom>
        </p:spPr>
      </p:pic>
      <p:sp>
        <p:nvSpPr>
          <p:cNvPr id="3" name="Ellipse 2"/>
          <p:cNvSpPr/>
          <p:nvPr/>
        </p:nvSpPr>
        <p:spPr>
          <a:xfrm>
            <a:off x="7930903" y="4466163"/>
            <a:ext cx="3422897" cy="11687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218228" y="3960273"/>
            <a:ext cx="3697544" cy="991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92667" y="5319411"/>
            <a:ext cx="6502096" cy="11687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p:nvCxnSpPr>
        <p:spPr>
          <a:xfrm>
            <a:off x="5871411" y="2358189"/>
            <a:ext cx="1846744" cy="160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509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Actualités</a:t>
            </a:r>
          </a:p>
        </p:txBody>
      </p:sp>
      <p:sp>
        <p:nvSpPr>
          <p:cNvPr id="3" name="Espace réservé du contenu 2"/>
          <p:cNvSpPr>
            <a:spLocks noGrp="1"/>
          </p:cNvSpPr>
          <p:nvPr>
            <p:ph idx="1"/>
          </p:nvPr>
        </p:nvSpPr>
        <p:spPr/>
        <p:txBody>
          <a:bodyPr>
            <a:normAutofit lnSpcReduction="10000"/>
          </a:bodyPr>
          <a:lstStyle/>
          <a:p>
            <a:pPr marL="0" indent="0">
              <a:lnSpc>
                <a:spcPct val="100000"/>
              </a:lnSpc>
              <a:spcBef>
                <a:spcPts val="0"/>
              </a:spcBef>
              <a:buNone/>
            </a:pPr>
            <a:r>
              <a:rPr lang="fr-FR" sz="2400" b="1" dirty="0">
                <a:latin typeface="+mn-lt"/>
                <a:cs typeface="Calibri" panose="020F0502020204030204" pitchFamily="34" charset="0"/>
              </a:rPr>
              <a:t>Conférence régionale :</a:t>
            </a:r>
            <a:r>
              <a:rPr lang="fr-FR" sz="2400" dirty="0">
                <a:latin typeface="+mn-lt"/>
                <a:cs typeface="Calibri" panose="020F0502020204030204" pitchFamily="34" charset="0"/>
              </a:rPr>
              <a:t> </a:t>
            </a:r>
            <a:r>
              <a:rPr lang="fr-FR" sz="2400" b="1" dirty="0">
                <a:solidFill>
                  <a:schemeClr val="accent6"/>
                </a:solidFill>
                <a:latin typeface="+mn-lt"/>
                <a:cs typeface="Calibri" panose="020F0502020204030204" pitchFamily="34" charset="0"/>
              </a:rPr>
              <a:t>15 avril 2025</a:t>
            </a:r>
          </a:p>
          <a:p>
            <a:pPr marL="0" indent="0">
              <a:lnSpc>
                <a:spcPct val="100000"/>
              </a:lnSpc>
              <a:spcBef>
                <a:spcPts val="0"/>
              </a:spcBef>
              <a:buNone/>
            </a:pPr>
            <a:r>
              <a:rPr lang="fr-FR" sz="2400" b="1" dirty="0">
                <a:latin typeface="+mn-lt"/>
              </a:rPr>
              <a:t>Comment l'agriculture biologique peut-elle être un moteur pour les territoires ?</a:t>
            </a:r>
          </a:p>
          <a:p>
            <a:pPr marL="0" indent="0">
              <a:lnSpc>
                <a:spcPct val="100000"/>
              </a:lnSpc>
              <a:spcBef>
                <a:spcPts val="0"/>
              </a:spcBef>
              <a:buNone/>
            </a:pPr>
            <a:r>
              <a:rPr lang="fr-FR" sz="2400" dirty="0">
                <a:latin typeface="+mn-lt"/>
                <a:cs typeface="Calibri" panose="020F0502020204030204" pitchFamily="34" charset="0"/>
              </a:rPr>
              <a:t>Toutes les ressources à retrouver ici : </a:t>
            </a:r>
            <a:r>
              <a:rPr lang="fr-FR" sz="2000" dirty="0">
                <a:latin typeface="+mn-lt"/>
                <a:cs typeface="Calibri" panose="020F0502020204030204" pitchFamily="34" charset="0"/>
                <a:hlinkClick r:id="rId2"/>
              </a:rPr>
              <a:t>https://draaf.bourgogne-franche-comte.agriculture.gouv.fr/conference-regionale-bio-du-15-avril-2025-a3451.html</a:t>
            </a:r>
            <a:endParaRPr lang="fr-FR" sz="2000" dirty="0">
              <a:latin typeface="+mn-lt"/>
              <a:cs typeface="Calibri" panose="020F0502020204030204" pitchFamily="34" charset="0"/>
            </a:endParaRPr>
          </a:p>
          <a:p>
            <a:pPr marL="0" indent="0">
              <a:lnSpc>
                <a:spcPct val="100000"/>
              </a:lnSpc>
              <a:spcBef>
                <a:spcPts val="0"/>
              </a:spcBef>
              <a:buNone/>
            </a:pPr>
            <a:endParaRPr lang="fr-FR" sz="2400" dirty="0">
              <a:latin typeface="Calibri" panose="020F0502020204030204" pitchFamily="34" charset="0"/>
              <a:cs typeface="Calibri" panose="020F0502020204030204" pitchFamily="34" charset="0"/>
            </a:endParaRPr>
          </a:p>
          <a:p>
            <a:pPr marL="0" indent="0">
              <a:lnSpc>
                <a:spcPct val="100000"/>
              </a:lnSpc>
              <a:spcBef>
                <a:spcPts val="0"/>
              </a:spcBef>
              <a:buNone/>
            </a:pPr>
            <a:r>
              <a:rPr lang="fr-FR" sz="2400" b="1" dirty="0">
                <a:latin typeface="Calibri" panose="020F0502020204030204" pitchFamily="34" charset="0"/>
                <a:cs typeface="Calibri" panose="020F0502020204030204" pitchFamily="34" charset="0"/>
              </a:rPr>
              <a:t>Journées « Les rencontres de la bio en BFC » :</a:t>
            </a:r>
          </a:p>
          <a:p>
            <a:pPr marL="0" indent="0">
              <a:lnSpc>
                <a:spcPct val="110000"/>
              </a:lnSpc>
              <a:spcBef>
                <a:spcPts val="0"/>
              </a:spcBef>
              <a:buNone/>
            </a:pPr>
            <a:r>
              <a:rPr lang="fr-FR" sz="2400" b="1" dirty="0">
                <a:solidFill>
                  <a:schemeClr val="accent6"/>
                </a:solidFill>
                <a:latin typeface="+mn-lt"/>
                <a:cs typeface="Calibri" panose="020F0502020204030204" pitchFamily="34" charset="0"/>
              </a:rPr>
              <a:t>15 octobre 2025 : </a:t>
            </a:r>
            <a:r>
              <a:rPr lang="fr-FR" sz="2400" b="1" dirty="0">
                <a:latin typeface="+mn-lt"/>
              </a:rPr>
              <a:t>Quel avenir pour la filière </a:t>
            </a:r>
            <a:r>
              <a:rPr lang="fr-FR" sz="2400" b="1" u="sng" dirty="0">
                <a:latin typeface="+mn-lt"/>
              </a:rPr>
              <a:t>Grandes Cultures</a:t>
            </a:r>
            <a:r>
              <a:rPr lang="fr-FR" sz="2400" b="1" dirty="0">
                <a:latin typeface="+mn-lt"/>
              </a:rPr>
              <a:t> ? </a:t>
            </a:r>
            <a:r>
              <a:rPr lang="fr-FR" sz="2400" dirty="0">
                <a:latin typeface="+mn-lt"/>
              </a:rPr>
              <a:t>Au lycée viticole de Beaune (21)</a:t>
            </a:r>
          </a:p>
          <a:p>
            <a:pPr marL="0" indent="0">
              <a:lnSpc>
                <a:spcPct val="110000"/>
              </a:lnSpc>
              <a:spcBef>
                <a:spcPts val="0"/>
              </a:spcBef>
              <a:buNone/>
            </a:pPr>
            <a:r>
              <a:rPr lang="fr-FR" sz="2400" dirty="0">
                <a:latin typeface="+mn-lt"/>
                <a:cs typeface="Calibri" panose="020F0502020204030204" pitchFamily="34" charset="0"/>
              </a:rPr>
              <a:t>Toutes les ressources à retrouver ici : </a:t>
            </a:r>
            <a:r>
              <a:rPr lang="fr-FR" sz="2000" dirty="0">
                <a:latin typeface="+mn-lt"/>
                <a:cs typeface="Calibri" panose="020F0502020204030204" pitchFamily="34" charset="0"/>
                <a:hlinkClick r:id="rId3"/>
              </a:rPr>
              <a:t>https://bfc.chambres-agriculture.fr/actualites-1/actualite/les-rencontres-de-la-bio-en-bfc-les-grandes-cultures-a-lhonneur-le-15-10-a-beaune</a:t>
            </a:r>
            <a:endParaRPr lang="fr-FR" sz="2000" dirty="0">
              <a:latin typeface="+mn-lt"/>
              <a:cs typeface="Calibri" panose="020F0502020204030204" pitchFamily="34" charset="0"/>
            </a:endParaRPr>
          </a:p>
          <a:p>
            <a:pPr marL="0" indent="0">
              <a:lnSpc>
                <a:spcPct val="110000"/>
              </a:lnSpc>
              <a:spcBef>
                <a:spcPts val="0"/>
              </a:spcBef>
              <a:buNone/>
            </a:pPr>
            <a:r>
              <a:rPr lang="fr-FR" sz="2400" b="1" dirty="0">
                <a:solidFill>
                  <a:schemeClr val="accent6"/>
                </a:solidFill>
                <a:latin typeface="+mn-lt"/>
                <a:cs typeface="Calibri" panose="020F0502020204030204" pitchFamily="34" charset="0"/>
              </a:rPr>
              <a:t>2 décembre 2025 : </a:t>
            </a:r>
            <a:r>
              <a:rPr lang="fr-FR" sz="2400" b="1" dirty="0">
                <a:latin typeface="+mn-lt"/>
              </a:rPr>
              <a:t>A travers marchés et société : quelles solutions pour les </a:t>
            </a:r>
            <a:r>
              <a:rPr lang="fr-FR" sz="2400" b="1" u="sng" dirty="0">
                <a:latin typeface="+mn-lt"/>
              </a:rPr>
              <a:t>filières laitières bio</a:t>
            </a:r>
            <a:r>
              <a:rPr lang="fr-FR" sz="2400" b="1" dirty="0">
                <a:latin typeface="+mn-lt"/>
              </a:rPr>
              <a:t> de demain ? </a:t>
            </a:r>
            <a:r>
              <a:rPr lang="fr-FR" sz="2400" dirty="0">
                <a:latin typeface="+mn-lt"/>
              </a:rPr>
              <a:t>Au lycée agricole de Dannemarie sur Crête (25)</a:t>
            </a:r>
          </a:p>
          <a:p>
            <a:pPr marL="0" indent="0">
              <a:lnSpc>
                <a:spcPct val="110000"/>
              </a:lnSpc>
              <a:spcBef>
                <a:spcPts val="0"/>
              </a:spcBef>
              <a:buNone/>
            </a:pPr>
            <a:r>
              <a:rPr lang="fr-FR" sz="2400" b="1" dirty="0">
                <a:solidFill>
                  <a:schemeClr val="accent6"/>
                </a:solidFill>
                <a:latin typeface="+mn-lt"/>
                <a:cs typeface="Calibri" panose="020F0502020204030204" pitchFamily="34" charset="0"/>
              </a:rPr>
              <a:t>Mars 2026 : </a:t>
            </a:r>
            <a:r>
              <a:rPr lang="fr-FR" sz="2400" b="1" u="sng" dirty="0">
                <a:latin typeface="+mn-lt"/>
              </a:rPr>
              <a:t>Viande bio</a:t>
            </a:r>
            <a:r>
              <a:rPr lang="fr-FR" sz="2400" b="1" dirty="0">
                <a:latin typeface="+mn-lt"/>
              </a:rPr>
              <a:t> </a:t>
            </a:r>
            <a:r>
              <a:rPr lang="fr-FR" sz="2400" dirty="0">
                <a:latin typeface="+mn-lt"/>
              </a:rPr>
              <a:t>– En préparation </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20</a:t>
            </a:fld>
            <a:endParaRPr lang="fr-FR"/>
          </a:p>
        </p:txBody>
      </p:sp>
    </p:spTree>
    <p:extLst>
      <p:ext uri="{BB962C8B-B14F-4D97-AF65-F5344CB8AC3E}">
        <p14:creationId xmlns:p14="http://schemas.microsoft.com/office/powerpoint/2010/main" val="2407976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a:t>MAEC</a:t>
            </a:r>
          </a:p>
        </p:txBody>
      </p:sp>
      <p:sp>
        <p:nvSpPr>
          <p:cNvPr id="6" name="Sous-titre 5"/>
          <p:cNvSpPr>
            <a:spLocks noGrp="1"/>
          </p:cNvSpPr>
          <p:nvPr>
            <p:ph type="subTitle" idx="1"/>
          </p:nvPr>
        </p:nvSpPr>
        <p:spPr/>
        <p:txBody>
          <a:bodyPr/>
          <a:lstStyle/>
          <a:p>
            <a:r>
              <a:rPr lang="fr-FR" dirty="0"/>
              <a:t>Actualités</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21</a:t>
            </a:fld>
            <a:endParaRPr lang="fr-FR"/>
          </a:p>
        </p:txBody>
      </p:sp>
    </p:spTree>
    <p:extLst>
      <p:ext uri="{BB962C8B-B14F-4D97-AF65-F5344CB8AC3E}">
        <p14:creationId xmlns:p14="http://schemas.microsoft.com/office/powerpoint/2010/main" val="2306934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campagnes 2023 et 2024</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z="1600" smtClean="0"/>
              <a:t>22</a:t>
            </a:fld>
            <a:endParaRPr lang="fr-FR" sz="1600" dirty="0"/>
          </a:p>
        </p:txBody>
      </p:sp>
      <p:sp>
        <p:nvSpPr>
          <p:cNvPr id="6" name="ZoneTexte 5"/>
          <p:cNvSpPr txBox="1"/>
          <p:nvPr/>
        </p:nvSpPr>
        <p:spPr>
          <a:xfrm>
            <a:off x="905890" y="1909398"/>
            <a:ext cx="10294142" cy="1754326"/>
          </a:xfrm>
          <a:prstGeom prst="rect">
            <a:avLst/>
          </a:prstGeom>
          <a:noFill/>
        </p:spPr>
        <p:txBody>
          <a:bodyPr wrap="square" rtlCol="0">
            <a:spAutoFit/>
          </a:bodyPr>
          <a:lstStyle/>
          <a:p>
            <a:r>
              <a:rPr lang="fr-FR" b="1" dirty="0">
                <a:latin typeface="Marianne" panose="02000000000000000000" pitchFamily="50" charset="0"/>
                <a:cs typeface="Arial" panose="020B0604020202020204" pitchFamily="34" charset="0"/>
              </a:rPr>
              <a:t>Campagne 2023 </a:t>
            </a:r>
            <a:r>
              <a:rPr lang="fr-FR" dirty="0">
                <a:latin typeface="Marianne" panose="02000000000000000000" pitchFamily="50" charset="0"/>
                <a:cs typeface="Arial" panose="020B0604020202020204" pitchFamily="34" charset="0"/>
              </a:rPr>
              <a:t>: 100% des demandes retenues</a:t>
            </a:r>
          </a:p>
          <a:p>
            <a:r>
              <a:rPr lang="fr-FR" dirty="0">
                <a:latin typeface="Marianne" panose="02000000000000000000" pitchFamily="50" charset="0"/>
                <a:cs typeface="Arial" panose="020B0604020202020204" pitchFamily="34" charset="0"/>
              </a:rPr>
              <a:t>	Différence avant/ après instruction (= taux de chute) 7 % : inéligibilité, plafonds, 	SNA, cumuls</a:t>
            </a:r>
          </a:p>
          <a:p>
            <a:r>
              <a:rPr lang="fr-FR" dirty="0">
                <a:latin typeface="Marianne" panose="02000000000000000000" pitchFamily="50" charset="0"/>
                <a:cs typeface="Arial" panose="020B0604020202020204" pitchFamily="34" charset="0"/>
              </a:rPr>
              <a:t>	100% des dossiers instruits</a:t>
            </a:r>
          </a:p>
          <a:p>
            <a:endParaRPr lang="fr-FR" dirty="0">
              <a:latin typeface="Marianne" panose="02000000000000000000" pitchFamily="50" charset="0"/>
              <a:cs typeface="Arial" panose="020B0604020202020204" pitchFamily="34" charset="0"/>
            </a:endParaRPr>
          </a:p>
          <a:p>
            <a:endParaRPr lang="fr-FR" dirty="0">
              <a:latin typeface="Marianne" panose="02000000000000000000" pitchFamily="50" charset="0"/>
              <a:cs typeface="Arial" panose="020B0604020202020204" pitchFamily="34" charset="0"/>
            </a:endParaRPr>
          </a:p>
        </p:txBody>
      </p:sp>
      <p:sp>
        <p:nvSpPr>
          <p:cNvPr id="8" name="ZoneTexte 7"/>
          <p:cNvSpPr txBox="1"/>
          <p:nvPr/>
        </p:nvSpPr>
        <p:spPr>
          <a:xfrm>
            <a:off x="905891" y="3971291"/>
            <a:ext cx="10294142" cy="1477328"/>
          </a:xfrm>
          <a:prstGeom prst="rect">
            <a:avLst/>
          </a:prstGeom>
          <a:noFill/>
        </p:spPr>
        <p:txBody>
          <a:bodyPr wrap="square" rtlCol="0">
            <a:spAutoFit/>
          </a:bodyPr>
          <a:lstStyle/>
          <a:p>
            <a:r>
              <a:rPr lang="fr-FR" b="1" dirty="0">
                <a:latin typeface="Marianne" panose="02000000000000000000" pitchFamily="50" charset="0"/>
                <a:cs typeface="Arial" panose="020B0604020202020204" pitchFamily="34" charset="0"/>
              </a:rPr>
              <a:t>Campagne 2024 </a:t>
            </a:r>
            <a:r>
              <a:rPr lang="fr-FR" dirty="0">
                <a:latin typeface="Marianne" panose="02000000000000000000" pitchFamily="50" charset="0"/>
                <a:cs typeface="Arial" panose="020B0604020202020204" pitchFamily="34" charset="0"/>
              </a:rPr>
              <a:t>: sélection sur 3 PAEC (HBV 70 et 71 ; PNR Haut Jura)</a:t>
            </a:r>
          </a:p>
          <a:p>
            <a:r>
              <a:rPr lang="fr-FR" dirty="0">
                <a:latin typeface="Marianne" panose="02000000000000000000" pitchFamily="50" charset="0"/>
                <a:cs typeface="Arial" panose="020B0604020202020204" pitchFamily="34" charset="0"/>
              </a:rPr>
              <a:t>	Différence avant/ après instruction (= taux de chute) 4 % : inéligibilité, plafonds, 	SNA, cumuls</a:t>
            </a:r>
          </a:p>
          <a:p>
            <a:r>
              <a:rPr lang="fr-FR" dirty="0">
                <a:latin typeface="Marianne" panose="02000000000000000000" pitchFamily="50" charset="0"/>
                <a:cs typeface="Arial" panose="020B0604020202020204" pitchFamily="34" charset="0"/>
              </a:rPr>
              <a:t>	100% des dossiers instruits</a:t>
            </a:r>
          </a:p>
          <a:p>
            <a:endParaRPr lang="fr-FR" dirty="0">
              <a:latin typeface="Marianne" panose="02000000000000000000" pitchFamily="50" charset="0"/>
              <a:cs typeface="Arial" panose="020B0604020202020204" pitchFamily="34" charset="0"/>
            </a:endParaRPr>
          </a:p>
        </p:txBody>
      </p:sp>
    </p:spTree>
    <p:extLst>
      <p:ext uri="{BB962C8B-B14F-4D97-AF65-F5344CB8AC3E}">
        <p14:creationId xmlns:p14="http://schemas.microsoft.com/office/powerpoint/2010/main" val="1981903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9812" y="194023"/>
            <a:ext cx="9642796" cy="930977"/>
          </a:xfrm>
        </p:spPr>
        <p:txBody>
          <a:bodyPr/>
          <a:lstStyle/>
          <a:p>
            <a:r>
              <a:rPr lang="fr-FR" dirty="0"/>
              <a:t>Carte des engagements 2023 &amp; 24 – mesures localisées</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23</a:t>
            </a:fld>
            <a:endParaRPr lang="fr-FR"/>
          </a:p>
        </p:txBody>
      </p:sp>
      <p:pic>
        <p:nvPicPr>
          <p:cNvPr id="9" name="Image 8">
            <a:extLst>
              <a:ext uri="{FF2B5EF4-FFF2-40B4-BE49-F238E27FC236}">
                <a16:creationId xmlns:a16="http://schemas.microsoft.com/office/drawing/2014/main" id="{EE958169-2031-486C-B805-0CF15D523690}"/>
              </a:ext>
            </a:extLst>
          </p:cNvPr>
          <p:cNvPicPr>
            <a:picLocks noChangeAspect="1"/>
          </p:cNvPicPr>
          <p:nvPr/>
        </p:nvPicPr>
        <p:blipFill>
          <a:blip r:embed="rId2"/>
          <a:stretch>
            <a:fillRect/>
          </a:stretch>
        </p:blipFill>
        <p:spPr>
          <a:xfrm>
            <a:off x="2457274" y="1184764"/>
            <a:ext cx="7749805" cy="5354148"/>
          </a:xfrm>
          <a:prstGeom prst="rect">
            <a:avLst/>
          </a:prstGeom>
        </p:spPr>
      </p:pic>
    </p:spTree>
    <p:extLst>
      <p:ext uri="{BB962C8B-B14F-4D97-AF65-F5344CB8AC3E}">
        <p14:creationId xmlns:p14="http://schemas.microsoft.com/office/powerpoint/2010/main" val="2937957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83664" y="194023"/>
            <a:ext cx="9470136" cy="930977"/>
          </a:xfrm>
        </p:spPr>
        <p:txBody>
          <a:bodyPr/>
          <a:lstStyle/>
          <a:p>
            <a:r>
              <a:rPr lang="fr-FR" dirty="0"/>
              <a:t>Carte des engagements 2023 &amp; 2024 – mesures ZI</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24</a:t>
            </a:fld>
            <a:endParaRPr lang="fr-FR"/>
          </a:p>
        </p:txBody>
      </p:sp>
      <p:pic>
        <p:nvPicPr>
          <p:cNvPr id="7" name="Image 6">
            <a:extLst>
              <a:ext uri="{FF2B5EF4-FFF2-40B4-BE49-F238E27FC236}">
                <a16:creationId xmlns:a16="http://schemas.microsoft.com/office/drawing/2014/main" id="{13F1AF25-4610-46E7-AE0C-9D1C96C81EBA}"/>
              </a:ext>
            </a:extLst>
          </p:cNvPr>
          <p:cNvPicPr>
            <a:picLocks noChangeAspect="1"/>
          </p:cNvPicPr>
          <p:nvPr/>
        </p:nvPicPr>
        <p:blipFill>
          <a:blip r:embed="rId2"/>
          <a:stretch>
            <a:fillRect/>
          </a:stretch>
        </p:blipFill>
        <p:spPr>
          <a:xfrm>
            <a:off x="2327755" y="933027"/>
            <a:ext cx="7536489" cy="5139726"/>
          </a:xfrm>
          <a:prstGeom prst="rect">
            <a:avLst/>
          </a:prstGeom>
        </p:spPr>
      </p:pic>
    </p:spTree>
    <p:extLst>
      <p:ext uri="{BB962C8B-B14F-4D97-AF65-F5344CB8AC3E}">
        <p14:creationId xmlns:p14="http://schemas.microsoft.com/office/powerpoint/2010/main" val="3591546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E2D80C3-08E6-4669-9C7E-5F5E92D7C28D}" type="slidenum">
              <a:rPr lang="fr-FR" smtClean="0"/>
              <a:t>25</a:t>
            </a:fld>
            <a:endParaRPr lang="fr-FR"/>
          </a:p>
        </p:txBody>
      </p:sp>
      <p:sp>
        <p:nvSpPr>
          <p:cNvPr id="2" name="Titre 1"/>
          <p:cNvSpPr>
            <a:spLocks noGrp="1"/>
          </p:cNvSpPr>
          <p:nvPr>
            <p:ph type="title"/>
          </p:nvPr>
        </p:nvSpPr>
        <p:spPr/>
        <p:txBody>
          <a:bodyPr/>
          <a:lstStyle/>
          <a:p>
            <a:r>
              <a:rPr lang="fr-FR" dirty="0"/>
              <a:t>Carte des engagements 2023 &amp; 2024 – mesures HBV</a:t>
            </a:r>
          </a:p>
        </p:txBody>
      </p:sp>
      <p:pic>
        <p:nvPicPr>
          <p:cNvPr id="7" name="Image 6">
            <a:extLst>
              <a:ext uri="{FF2B5EF4-FFF2-40B4-BE49-F238E27FC236}">
                <a16:creationId xmlns:a16="http://schemas.microsoft.com/office/drawing/2014/main" id="{D14D6558-3DA1-4973-BC1B-EB6A8C0D83C7}"/>
              </a:ext>
            </a:extLst>
          </p:cNvPr>
          <p:cNvPicPr>
            <a:picLocks noChangeAspect="1"/>
          </p:cNvPicPr>
          <p:nvPr/>
        </p:nvPicPr>
        <p:blipFill>
          <a:blip r:embed="rId2"/>
          <a:stretch>
            <a:fillRect/>
          </a:stretch>
        </p:blipFill>
        <p:spPr>
          <a:xfrm>
            <a:off x="2647299" y="1205723"/>
            <a:ext cx="7616282" cy="5150627"/>
          </a:xfrm>
          <a:prstGeom prst="rect">
            <a:avLst/>
          </a:prstGeom>
        </p:spPr>
      </p:pic>
    </p:spTree>
    <p:extLst>
      <p:ext uri="{BB962C8B-B14F-4D97-AF65-F5344CB8AC3E}">
        <p14:creationId xmlns:p14="http://schemas.microsoft.com/office/powerpoint/2010/main" val="1753188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Carte des engagements 2023 &amp; 2024 – mesures PRA2</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26</a:t>
            </a:fld>
            <a:endParaRPr lang="fr-FR"/>
          </a:p>
        </p:txBody>
      </p:sp>
      <p:pic>
        <p:nvPicPr>
          <p:cNvPr id="7" name="Image 6">
            <a:extLst>
              <a:ext uri="{FF2B5EF4-FFF2-40B4-BE49-F238E27FC236}">
                <a16:creationId xmlns:a16="http://schemas.microsoft.com/office/drawing/2014/main" id="{7E957AA1-2707-405E-A2FE-FDAF7EE353F3}"/>
              </a:ext>
            </a:extLst>
          </p:cNvPr>
          <p:cNvPicPr>
            <a:picLocks noChangeAspect="1"/>
          </p:cNvPicPr>
          <p:nvPr/>
        </p:nvPicPr>
        <p:blipFill>
          <a:blip r:embed="rId2"/>
          <a:stretch>
            <a:fillRect/>
          </a:stretch>
        </p:blipFill>
        <p:spPr>
          <a:xfrm>
            <a:off x="2079812" y="958448"/>
            <a:ext cx="8046084" cy="5486313"/>
          </a:xfrm>
          <a:prstGeom prst="rect">
            <a:avLst/>
          </a:prstGeom>
        </p:spPr>
      </p:pic>
    </p:spTree>
    <p:extLst>
      <p:ext uri="{BB962C8B-B14F-4D97-AF65-F5344CB8AC3E}">
        <p14:creationId xmlns:p14="http://schemas.microsoft.com/office/powerpoint/2010/main" val="1623492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Bilan campagne 2025</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z="1600" smtClean="0"/>
              <a:t>27</a:t>
            </a:fld>
            <a:endParaRPr lang="fr-FR" sz="1600" dirty="0"/>
          </a:p>
        </p:txBody>
      </p:sp>
      <p:sp>
        <p:nvSpPr>
          <p:cNvPr id="6" name="ZoneTexte 5"/>
          <p:cNvSpPr txBox="1"/>
          <p:nvPr/>
        </p:nvSpPr>
        <p:spPr>
          <a:xfrm>
            <a:off x="353982" y="1628853"/>
            <a:ext cx="11366963" cy="553998"/>
          </a:xfrm>
          <a:prstGeom prst="rect">
            <a:avLst/>
          </a:prstGeom>
          <a:noFill/>
        </p:spPr>
        <p:txBody>
          <a:bodyPr wrap="square" rtlCol="0">
            <a:spAutoFit/>
          </a:bodyPr>
          <a:lstStyle/>
          <a:p>
            <a:r>
              <a:rPr lang="fr-FR" b="1" dirty="0">
                <a:latin typeface="Marianne" panose="02000000000000000000" pitchFamily="50" charset="0"/>
                <a:cs typeface="Arial" panose="020B0604020202020204" pitchFamily="34" charset="0"/>
              </a:rPr>
              <a:t>Campagne 2025 </a:t>
            </a:r>
            <a:r>
              <a:rPr lang="fr-FR" dirty="0">
                <a:latin typeface="Marianne" panose="02000000000000000000" pitchFamily="50" charset="0"/>
                <a:cs typeface="Arial" panose="020B0604020202020204" pitchFamily="34" charset="0"/>
              </a:rPr>
              <a:t>: 100% des demandes retenues tous financeurs (avant instruction)</a:t>
            </a:r>
          </a:p>
          <a:p>
            <a:r>
              <a:rPr lang="fr-FR" sz="1200" i="1" dirty="0">
                <a:latin typeface="Marianne" panose="02000000000000000000" pitchFamily="50" charset="0"/>
                <a:cs typeface="Arial" panose="020B0604020202020204" pitchFamily="34" charset="0"/>
              </a:rPr>
              <a:t>*Montants incluant la contrepartie FEADER</a:t>
            </a:r>
          </a:p>
        </p:txBody>
      </p:sp>
      <p:sp>
        <p:nvSpPr>
          <p:cNvPr id="5" name="Rectangle à coins arrondis 4"/>
          <p:cNvSpPr/>
          <p:nvPr/>
        </p:nvSpPr>
        <p:spPr>
          <a:xfrm>
            <a:off x="856847" y="2219700"/>
            <a:ext cx="2542903" cy="3080641"/>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fr-FR" sz="1600" b="1" dirty="0"/>
              <a:t>AESN</a:t>
            </a:r>
          </a:p>
          <a:p>
            <a:pPr algn="ctr"/>
            <a:r>
              <a:rPr lang="fr-FR" sz="1600" b="1" dirty="0"/>
              <a:t>100% retenu</a:t>
            </a:r>
          </a:p>
          <a:p>
            <a:pPr algn="ctr"/>
            <a:r>
              <a:rPr lang="fr-FR" sz="1600" dirty="0"/>
              <a:t>969 k€</a:t>
            </a:r>
          </a:p>
          <a:p>
            <a:pPr algn="ctr"/>
            <a:r>
              <a:rPr lang="fr-FR" sz="1600" dirty="0"/>
              <a:t>Taux cofinancement : 70%</a:t>
            </a:r>
          </a:p>
          <a:p>
            <a:pPr algn="ctr"/>
            <a:endParaRPr lang="fr-FR" sz="1600" b="1" dirty="0"/>
          </a:p>
          <a:p>
            <a:pPr algn="ctr"/>
            <a:endParaRPr lang="fr-FR" sz="1600" dirty="0"/>
          </a:p>
          <a:p>
            <a:pPr algn="ctr"/>
            <a:endParaRPr lang="fr-FR" sz="1600" dirty="0"/>
          </a:p>
          <a:p>
            <a:pPr algn="ctr"/>
            <a:r>
              <a:rPr lang="fr-FR" sz="1600" dirty="0"/>
              <a:t>Territoires</a:t>
            </a:r>
          </a:p>
          <a:p>
            <a:pPr algn="ctr"/>
            <a:r>
              <a:rPr lang="fr-FR" sz="1600" b="1" dirty="0"/>
              <a:t>TBVA</a:t>
            </a:r>
          </a:p>
          <a:p>
            <a:pPr algn="ctr"/>
            <a:endParaRPr lang="fr-FR" sz="1600" b="1" dirty="0"/>
          </a:p>
        </p:txBody>
      </p:sp>
      <p:sp>
        <p:nvSpPr>
          <p:cNvPr id="8" name="Rectangle à coins arrondis 7"/>
          <p:cNvSpPr/>
          <p:nvPr/>
        </p:nvSpPr>
        <p:spPr>
          <a:xfrm>
            <a:off x="3555502" y="2219700"/>
            <a:ext cx="2542903" cy="3041951"/>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fr-FR" sz="1600" b="1" dirty="0"/>
              <a:t>AELB</a:t>
            </a:r>
          </a:p>
          <a:p>
            <a:pPr algn="ctr"/>
            <a:r>
              <a:rPr lang="fr-FR" sz="1600" b="1" dirty="0"/>
              <a:t>100% retenu</a:t>
            </a:r>
          </a:p>
          <a:p>
            <a:pPr algn="ctr"/>
            <a:r>
              <a:rPr lang="fr-FR" sz="1600" dirty="0"/>
              <a:t>96 k€</a:t>
            </a:r>
          </a:p>
          <a:p>
            <a:pPr algn="ctr"/>
            <a:r>
              <a:rPr lang="fr-FR" sz="1600" dirty="0"/>
              <a:t>Taux cofinancement : 50%</a:t>
            </a:r>
          </a:p>
          <a:p>
            <a:pPr algn="ctr"/>
            <a:endParaRPr lang="fr-FR" sz="1600" dirty="0"/>
          </a:p>
          <a:p>
            <a:pPr algn="ctr"/>
            <a:r>
              <a:rPr lang="fr-FR" sz="1600" dirty="0"/>
              <a:t>Mesures : MHU, CPRA</a:t>
            </a:r>
          </a:p>
          <a:p>
            <a:pPr algn="ctr"/>
            <a:endParaRPr lang="fr-FR" sz="1600" dirty="0"/>
          </a:p>
          <a:p>
            <a:pPr algn="ctr"/>
            <a:r>
              <a:rPr lang="fr-FR" sz="1600" dirty="0"/>
              <a:t>Territoires</a:t>
            </a:r>
          </a:p>
          <a:p>
            <a:pPr algn="ctr"/>
            <a:r>
              <a:rPr lang="fr-FR" sz="1600" b="1" dirty="0"/>
              <a:t>VLID, VLOA</a:t>
            </a:r>
          </a:p>
        </p:txBody>
      </p:sp>
      <p:sp>
        <p:nvSpPr>
          <p:cNvPr id="9" name="Rectangle à coins arrondis 8"/>
          <p:cNvSpPr/>
          <p:nvPr/>
        </p:nvSpPr>
        <p:spPr>
          <a:xfrm>
            <a:off x="6259513" y="2219701"/>
            <a:ext cx="2542903" cy="3041949"/>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fr-FR" sz="1600" b="1" dirty="0"/>
              <a:t>AERMC</a:t>
            </a:r>
          </a:p>
          <a:p>
            <a:pPr algn="ctr"/>
            <a:r>
              <a:rPr lang="fr-FR" sz="1600" b="1" dirty="0"/>
              <a:t>100% retenu</a:t>
            </a:r>
          </a:p>
          <a:p>
            <a:pPr algn="ctr"/>
            <a:r>
              <a:rPr lang="fr-FR" sz="1600" dirty="0"/>
              <a:t>3,9 M€</a:t>
            </a:r>
          </a:p>
          <a:p>
            <a:pPr algn="ctr"/>
            <a:r>
              <a:rPr lang="fr-FR" sz="1600" dirty="0"/>
              <a:t>Taux cofinancement : 70%</a:t>
            </a:r>
          </a:p>
          <a:p>
            <a:pPr algn="ctr"/>
            <a:endParaRPr lang="fr-FR" sz="1600" dirty="0"/>
          </a:p>
          <a:p>
            <a:pPr algn="ctr"/>
            <a:r>
              <a:rPr lang="fr-FR" sz="1600" dirty="0"/>
              <a:t>Mesures : CPRA, ESP, MHU, IAE, PRA</a:t>
            </a:r>
          </a:p>
          <a:p>
            <a:pPr algn="ctr"/>
            <a:endParaRPr lang="fr-FR" sz="1600" dirty="0"/>
          </a:p>
          <a:p>
            <a:pPr algn="ctr"/>
            <a:r>
              <a:rPr lang="fr-FR" sz="1600" dirty="0"/>
              <a:t>Territoires : </a:t>
            </a:r>
            <a:r>
              <a:rPr lang="fr-FR" sz="1600" b="1" dirty="0"/>
              <a:t>avec milieux humides</a:t>
            </a:r>
          </a:p>
        </p:txBody>
      </p:sp>
      <p:sp>
        <p:nvSpPr>
          <p:cNvPr id="11" name="Rectangle à coins arrondis 10"/>
          <p:cNvSpPr/>
          <p:nvPr/>
        </p:nvSpPr>
        <p:spPr>
          <a:xfrm>
            <a:off x="8963524" y="2219700"/>
            <a:ext cx="2542903" cy="3041949"/>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fr-FR" sz="1600" b="1" dirty="0"/>
              <a:t>MAASA</a:t>
            </a:r>
          </a:p>
          <a:p>
            <a:pPr algn="ctr"/>
            <a:r>
              <a:rPr lang="fr-FR" sz="1600" b="1" dirty="0"/>
              <a:t>100% retenu</a:t>
            </a:r>
          </a:p>
          <a:p>
            <a:pPr algn="ctr"/>
            <a:r>
              <a:rPr lang="fr-FR" sz="1600" dirty="0"/>
              <a:t>6,7 M€</a:t>
            </a:r>
          </a:p>
          <a:p>
            <a:pPr algn="ctr"/>
            <a:r>
              <a:rPr lang="fr-FR" sz="1600" dirty="0"/>
              <a:t>Taux cofinancement : 95%</a:t>
            </a:r>
          </a:p>
          <a:p>
            <a:pPr algn="ctr"/>
            <a:endParaRPr lang="fr-FR" sz="1600" dirty="0"/>
          </a:p>
          <a:p>
            <a:endParaRPr lang="fr-FR" sz="1600" dirty="0"/>
          </a:p>
          <a:p>
            <a:r>
              <a:rPr lang="fr-FR" sz="1200" i="1" dirty="0"/>
              <a:t>Éléments retenus (diapo suivante)</a:t>
            </a:r>
          </a:p>
        </p:txBody>
      </p:sp>
      <p:pic>
        <p:nvPicPr>
          <p:cNvPr id="12" name="Image 11"/>
          <p:cNvPicPr>
            <a:picLocks noChangeAspect="1"/>
          </p:cNvPicPr>
          <p:nvPr/>
        </p:nvPicPr>
        <p:blipFill>
          <a:blip r:embed="rId3"/>
          <a:stretch>
            <a:fillRect/>
          </a:stretch>
        </p:blipFill>
        <p:spPr>
          <a:xfrm>
            <a:off x="9603345" y="5310652"/>
            <a:ext cx="1263259" cy="731111"/>
          </a:xfrm>
          <a:prstGeom prst="rect">
            <a:avLst/>
          </a:prstGeom>
        </p:spPr>
      </p:pic>
      <p:pic>
        <p:nvPicPr>
          <p:cNvPr id="13" name="Image 12"/>
          <p:cNvPicPr>
            <a:picLocks noChangeAspect="1"/>
          </p:cNvPicPr>
          <p:nvPr/>
        </p:nvPicPr>
        <p:blipFill>
          <a:blip r:embed="rId4"/>
          <a:stretch>
            <a:fillRect/>
          </a:stretch>
        </p:blipFill>
        <p:spPr>
          <a:xfrm>
            <a:off x="6692129" y="5331082"/>
            <a:ext cx="1677669" cy="737383"/>
          </a:xfrm>
          <a:prstGeom prst="rect">
            <a:avLst/>
          </a:prstGeom>
        </p:spPr>
      </p:pic>
      <p:pic>
        <p:nvPicPr>
          <p:cNvPr id="14" name="Image 13"/>
          <p:cNvPicPr>
            <a:picLocks noChangeAspect="1"/>
          </p:cNvPicPr>
          <p:nvPr/>
        </p:nvPicPr>
        <p:blipFill>
          <a:blip r:embed="rId5"/>
          <a:stretch>
            <a:fillRect/>
          </a:stretch>
        </p:blipFill>
        <p:spPr>
          <a:xfrm>
            <a:off x="4180470" y="5300341"/>
            <a:ext cx="1292965" cy="682304"/>
          </a:xfrm>
          <a:prstGeom prst="rect">
            <a:avLst/>
          </a:prstGeom>
        </p:spPr>
      </p:pic>
      <p:pic>
        <p:nvPicPr>
          <p:cNvPr id="15" name="Image 14"/>
          <p:cNvPicPr>
            <a:picLocks noChangeAspect="1"/>
          </p:cNvPicPr>
          <p:nvPr/>
        </p:nvPicPr>
        <p:blipFill>
          <a:blip r:embed="rId6"/>
          <a:stretch>
            <a:fillRect/>
          </a:stretch>
        </p:blipFill>
        <p:spPr>
          <a:xfrm>
            <a:off x="1062850" y="5316082"/>
            <a:ext cx="2130898" cy="642568"/>
          </a:xfrm>
          <a:prstGeom prst="rect">
            <a:avLst/>
          </a:prstGeom>
        </p:spPr>
      </p:pic>
    </p:spTree>
    <p:extLst>
      <p:ext uri="{BB962C8B-B14F-4D97-AF65-F5344CB8AC3E}">
        <p14:creationId xmlns:p14="http://schemas.microsoft.com/office/powerpoint/2010/main" val="3760505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Bilan par financeur – Agences de l’eau (1/3)</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28</a:t>
            </a:fld>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57403"/>
            <a:ext cx="2238918" cy="1181047"/>
          </a:xfrm>
          <a:prstGeom prst="rect">
            <a:avLst/>
          </a:prstGeom>
        </p:spPr>
      </p:pic>
      <p:graphicFrame>
        <p:nvGraphicFramePr>
          <p:cNvPr id="6" name="Tableau 5"/>
          <p:cNvGraphicFramePr>
            <a:graphicFrameLocks noGrp="1"/>
          </p:cNvGraphicFramePr>
          <p:nvPr>
            <p:extLst>
              <p:ext uri="{D42A27DB-BD31-4B8C-83A1-F6EECF244321}">
                <p14:modId xmlns:p14="http://schemas.microsoft.com/office/powerpoint/2010/main" val="412667337"/>
              </p:ext>
            </p:extLst>
          </p:nvPr>
        </p:nvGraphicFramePr>
        <p:xfrm>
          <a:off x="2238919" y="1657403"/>
          <a:ext cx="9558636" cy="1737360"/>
        </p:xfrm>
        <a:graphic>
          <a:graphicData uri="http://schemas.openxmlformats.org/drawingml/2006/table">
            <a:tbl>
              <a:tblPr firstRow="1" bandRow="1">
                <a:tableStyleId>{5C22544A-7EE6-4342-B048-85BDC9FD1C3A}</a:tableStyleId>
              </a:tblPr>
              <a:tblGrid>
                <a:gridCol w="2389659">
                  <a:extLst>
                    <a:ext uri="{9D8B030D-6E8A-4147-A177-3AD203B41FA5}">
                      <a16:colId xmlns:a16="http://schemas.microsoft.com/office/drawing/2014/main" val="3914419404"/>
                    </a:ext>
                  </a:extLst>
                </a:gridCol>
                <a:gridCol w="2389659">
                  <a:extLst>
                    <a:ext uri="{9D8B030D-6E8A-4147-A177-3AD203B41FA5}">
                      <a16:colId xmlns:a16="http://schemas.microsoft.com/office/drawing/2014/main" val="2431633166"/>
                    </a:ext>
                  </a:extLst>
                </a:gridCol>
                <a:gridCol w="2389659">
                  <a:extLst>
                    <a:ext uri="{9D8B030D-6E8A-4147-A177-3AD203B41FA5}">
                      <a16:colId xmlns:a16="http://schemas.microsoft.com/office/drawing/2014/main" val="1411652949"/>
                    </a:ext>
                  </a:extLst>
                </a:gridCol>
                <a:gridCol w="2389659">
                  <a:extLst>
                    <a:ext uri="{9D8B030D-6E8A-4147-A177-3AD203B41FA5}">
                      <a16:colId xmlns:a16="http://schemas.microsoft.com/office/drawing/2014/main" val="3001478655"/>
                    </a:ext>
                  </a:extLst>
                </a:gridCol>
              </a:tblGrid>
              <a:tr h="370840">
                <a:tc>
                  <a:txBody>
                    <a:bodyPr/>
                    <a:lstStyle/>
                    <a:p>
                      <a:pPr algn="ctr"/>
                      <a:r>
                        <a:rPr lang="fr-FR" sz="1600" b="0" dirty="0">
                          <a:solidFill>
                            <a:sysClr val="windowText" lastClr="000000"/>
                          </a:solidFill>
                          <a:latin typeface="Marianne" panose="02000000000000000000" pitchFamily="50" charset="0"/>
                        </a:rPr>
                        <a:t>Code</a:t>
                      </a:r>
                      <a:r>
                        <a:rPr lang="fr-FR" sz="1600" b="0" baseline="0" dirty="0">
                          <a:solidFill>
                            <a:sysClr val="windowText" lastClr="000000"/>
                          </a:solidFill>
                          <a:latin typeface="Marianne" panose="02000000000000000000" pitchFamily="50" charset="0"/>
                        </a:rPr>
                        <a:t> territoire</a:t>
                      </a:r>
                      <a:endParaRPr lang="fr-FR" sz="1600" b="0" dirty="0">
                        <a:solidFill>
                          <a:sysClr val="windowText" lastClr="000000"/>
                        </a:solidFill>
                        <a:latin typeface="Marianne" panose="020000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Nom dossier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Montant demandé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Montant Contractualisé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82636039"/>
                  </a:ext>
                </a:extLst>
              </a:tr>
              <a:tr h="370840">
                <a:tc>
                  <a:txBody>
                    <a:bodyPr/>
                    <a:lstStyle/>
                    <a:p>
                      <a:pPr algn="ctr"/>
                      <a:r>
                        <a:rPr lang="fr-FR" sz="1600" b="0" dirty="0">
                          <a:solidFill>
                            <a:sysClr val="windowText" lastClr="000000"/>
                          </a:solidFill>
                          <a:latin typeface="Marianne" panose="02000000000000000000" pitchFamily="50" charset="0"/>
                        </a:rPr>
                        <a:t>VLID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kern="1200" dirty="0">
                          <a:solidFill>
                            <a:sysClr val="windowText" lastClr="000000"/>
                          </a:solidFill>
                          <a:latin typeface="Marianne" panose="02000000000000000000" pitchFamily="50" charset="0"/>
                          <a:ea typeface="+mn-ea"/>
                          <a:cs typeface="+mn-cs"/>
                        </a:rPr>
                        <a:t>Val de Loire Nivernais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 653 850 €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kern="1200" dirty="0">
                          <a:solidFill>
                            <a:sysClr val="windowText" lastClr="000000"/>
                          </a:solidFill>
                          <a:latin typeface="Marianne" panose="02000000000000000000" pitchFamily="50" charset="0"/>
                          <a:ea typeface="+mn-ea"/>
                          <a:cs typeface="+mn-cs"/>
                        </a:rPr>
                        <a:t> 91 390,30 € </a:t>
                      </a:r>
                    </a:p>
                    <a:p>
                      <a:pPr algn="ctr"/>
                      <a:endParaRPr lang="fr-FR" sz="1600" kern="1200" dirty="0">
                        <a:solidFill>
                          <a:sysClr val="windowText" lastClr="000000"/>
                        </a:solidFill>
                        <a:latin typeface="Marianne" panose="02000000000000000000" pitchFamily="50"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192568"/>
                  </a:ext>
                </a:extLst>
              </a:tr>
              <a:tr h="370840">
                <a:tc>
                  <a:txBody>
                    <a:bodyPr/>
                    <a:lstStyle/>
                    <a:p>
                      <a:pPr algn="ctr"/>
                      <a:r>
                        <a:rPr lang="fr-FR" sz="1600" b="0" dirty="0">
                          <a:solidFill>
                            <a:sysClr val="windowText" lastClr="000000"/>
                          </a:solidFill>
                          <a:latin typeface="Marianne" panose="02000000000000000000" pitchFamily="50" charset="0"/>
                        </a:rPr>
                        <a:t>VLOA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kern="1200" dirty="0">
                          <a:solidFill>
                            <a:sysClr val="windowText" lastClr="000000"/>
                          </a:solidFill>
                          <a:latin typeface="Marianne" panose="02000000000000000000" pitchFamily="50" charset="0"/>
                          <a:ea typeface="+mn-ea"/>
                          <a:cs typeface="+mn-cs"/>
                        </a:rPr>
                        <a:t>Vallées de la Loire et de l'Allier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  13 165,50 €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kern="1200" dirty="0">
                          <a:solidFill>
                            <a:sysClr val="windowText" lastClr="000000"/>
                          </a:solidFill>
                          <a:latin typeface="Marianne" panose="02000000000000000000" pitchFamily="50" charset="0"/>
                          <a:ea typeface="+mn-ea"/>
                          <a:cs typeface="+mn-cs"/>
                        </a:rPr>
                        <a:t>5 296,35 €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5048757"/>
                  </a:ext>
                </a:extLst>
              </a:tr>
            </a:tbl>
          </a:graphicData>
        </a:graphic>
      </p:graphicFrame>
      <p:sp>
        <p:nvSpPr>
          <p:cNvPr id="8" name="ZoneTexte 7"/>
          <p:cNvSpPr txBox="1"/>
          <p:nvPr/>
        </p:nvSpPr>
        <p:spPr>
          <a:xfrm>
            <a:off x="-15659" y="2767028"/>
            <a:ext cx="2270238" cy="584775"/>
          </a:xfrm>
          <a:prstGeom prst="rect">
            <a:avLst/>
          </a:prstGeom>
          <a:noFill/>
        </p:spPr>
        <p:txBody>
          <a:bodyPr wrap="none" rtlCol="0">
            <a:spAutoFit/>
          </a:bodyPr>
          <a:lstStyle/>
          <a:p>
            <a:pPr algn="ctr"/>
            <a:r>
              <a:rPr lang="fr-FR" sz="1600" dirty="0">
                <a:latin typeface="Marianne" panose="02000000000000000000" pitchFamily="50" charset="0"/>
              </a:rPr>
              <a:t>Taux de financement</a:t>
            </a:r>
          </a:p>
          <a:p>
            <a:pPr algn="ctr"/>
            <a:r>
              <a:rPr lang="fr-FR" sz="1600" b="1" dirty="0">
                <a:latin typeface="Marianne" panose="02000000000000000000" pitchFamily="50" charset="0"/>
              </a:rPr>
              <a:t>50%</a:t>
            </a:r>
          </a:p>
        </p:txBody>
      </p:sp>
      <p:graphicFrame>
        <p:nvGraphicFramePr>
          <p:cNvPr id="9" name="Tableau 8"/>
          <p:cNvGraphicFramePr>
            <a:graphicFrameLocks noGrp="1"/>
          </p:cNvGraphicFramePr>
          <p:nvPr>
            <p:extLst>
              <p:ext uri="{D42A27DB-BD31-4B8C-83A1-F6EECF244321}">
                <p14:modId xmlns:p14="http://schemas.microsoft.com/office/powerpoint/2010/main" val="3348677444"/>
              </p:ext>
            </p:extLst>
          </p:nvPr>
        </p:nvGraphicFramePr>
        <p:xfrm>
          <a:off x="2238918" y="4347446"/>
          <a:ext cx="9558636" cy="1584400"/>
        </p:xfrm>
        <a:graphic>
          <a:graphicData uri="http://schemas.openxmlformats.org/drawingml/2006/table">
            <a:tbl>
              <a:tblPr firstRow="1" bandRow="1">
                <a:tableStyleId>{5C22544A-7EE6-4342-B048-85BDC9FD1C3A}</a:tableStyleId>
              </a:tblPr>
              <a:tblGrid>
                <a:gridCol w="2389659">
                  <a:extLst>
                    <a:ext uri="{9D8B030D-6E8A-4147-A177-3AD203B41FA5}">
                      <a16:colId xmlns:a16="http://schemas.microsoft.com/office/drawing/2014/main" val="3914419404"/>
                    </a:ext>
                  </a:extLst>
                </a:gridCol>
                <a:gridCol w="2389659">
                  <a:extLst>
                    <a:ext uri="{9D8B030D-6E8A-4147-A177-3AD203B41FA5}">
                      <a16:colId xmlns:a16="http://schemas.microsoft.com/office/drawing/2014/main" val="2431633166"/>
                    </a:ext>
                  </a:extLst>
                </a:gridCol>
                <a:gridCol w="2389659">
                  <a:extLst>
                    <a:ext uri="{9D8B030D-6E8A-4147-A177-3AD203B41FA5}">
                      <a16:colId xmlns:a16="http://schemas.microsoft.com/office/drawing/2014/main" val="1411652949"/>
                    </a:ext>
                  </a:extLst>
                </a:gridCol>
                <a:gridCol w="2389659">
                  <a:extLst>
                    <a:ext uri="{9D8B030D-6E8A-4147-A177-3AD203B41FA5}">
                      <a16:colId xmlns:a16="http://schemas.microsoft.com/office/drawing/2014/main" val="3001478655"/>
                    </a:ext>
                  </a:extLst>
                </a:gridCol>
              </a:tblGrid>
              <a:tr h="298315">
                <a:tc>
                  <a:txBody>
                    <a:bodyPr/>
                    <a:lstStyle/>
                    <a:p>
                      <a:pPr algn="ctr"/>
                      <a:r>
                        <a:rPr lang="fr-FR" sz="1600" b="0" dirty="0">
                          <a:solidFill>
                            <a:sysClr val="windowText" lastClr="000000"/>
                          </a:solidFill>
                          <a:latin typeface="Marianne" panose="02000000000000000000" pitchFamily="50" charset="0"/>
                        </a:rPr>
                        <a:t>Code</a:t>
                      </a:r>
                      <a:r>
                        <a:rPr lang="fr-FR" sz="1600" b="0" baseline="0" dirty="0">
                          <a:solidFill>
                            <a:sysClr val="windowText" lastClr="000000"/>
                          </a:solidFill>
                          <a:latin typeface="Marianne" panose="02000000000000000000" pitchFamily="50" charset="0"/>
                        </a:rPr>
                        <a:t> territoire</a:t>
                      </a:r>
                      <a:endParaRPr lang="fr-FR" sz="1600" b="0" dirty="0">
                        <a:solidFill>
                          <a:sysClr val="windowText" lastClr="000000"/>
                        </a:solidFill>
                        <a:latin typeface="Marianne" panose="020000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Nom dossier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Montant demandé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Montant Contractualisé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82636039"/>
                  </a:ext>
                </a:extLst>
              </a:tr>
              <a:tr h="1005280">
                <a:tc>
                  <a:txBody>
                    <a:bodyPr/>
                    <a:lstStyle/>
                    <a:p>
                      <a:pPr algn="ctr"/>
                      <a:r>
                        <a:rPr lang="fr-FR" sz="1600" b="0" dirty="0">
                          <a:solidFill>
                            <a:sysClr val="windowText" lastClr="000000"/>
                          </a:solidFill>
                          <a:latin typeface="Marianne" panose="02000000000000000000" pitchFamily="50" charset="0"/>
                        </a:rPr>
                        <a:t>TBVA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fr-FR" sz="1600" kern="1200" dirty="0">
                          <a:solidFill>
                            <a:sysClr val="windowText" lastClr="000000"/>
                          </a:solidFill>
                          <a:latin typeface="Marianne" panose="02000000000000000000" pitchFamily="50" charset="0"/>
                          <a:ea typeface="+mn-ea"/>
                          <a:cs typeface="+mn-cs"/>
                        </a:rPr>
                        <a:t>Tête du bassin versant de l'Armançon - Auxois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805 875 €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600" kern="1200" dirty="0">
                          <a:solidFill>
                            <a:sysClr val="windowText" lastClr="000000"/>
                          </a:solidFill>
                          <a:latin typeface="Marianne" panose="02000000000000000000" pitchFamily="50" charset="0"/>
                          <a:ea typeface="+mn-ea"/>
                          <a:cs typeface="+mn-cs"/>
                        </a:rPr>
                        <a:t> 969 978,60 €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192568"/>
                  </a:ext>
                </a:extLst>
              </a:tr>
            </a:tbl>
          </a:graphicData>
        </a:graphic>
      </p:graphicFrame>
      <p:pic>
        <p:nvPicPr>
          <p:cNvPr id="10" name="Image 9"/>
          <p:cNvPicPr>
            <a:picLocks noChangeAspect="1"/>
          </p:cNvPicPr>
          <p:nvPr/>
        </p:nvPicPr>
        <p:blipFill>
          <a:blip r:embed="rId3"/>
          <a:stretch>
            <a:fillRect/>
          </a:stretch>
        </p:blipFill>
        <p:spPr>
          <a:xfrm>
            <a:off x="141474" y="4461428"/>
            <a:ext cx="2011209" cy="604838"/>
          </a:xfrm>
          <a:prstGeom prst="rect">
            <a:avLst/>
          </a:prstGeom>
        </p:spPr>
      </p:pic>
      <p:sp>
        <p:nvSpPr>
          <p:cNvPr id="11" name="ZoneTexte 10"/>
          <p:cNvSpPr txBox="1"/>
          <p:nvPr/>
        </p:nvSpPr>
        <p:spPr>
          <a:xfrm>
            <a:off x="11959" y="5066266"/>
            <a:ext cx="2270238" cy="584775"/>
          </a:xfrm>
          <a:prstGeom prst="rect">
            <a:avLst/>
          </a:prstGeom>
          <a:noFill/>
        </p:spPr>
        <p:txBody>
          <a:bodyPr wrap="none" rtlCol="0">
            <a:spAutoFit/>
          </a:bodyPr>
          <a:lstStyle/>
          <a:p>
            <a:pPr algn="ctr"/>
            <a:r>
              <a:rPr lang="fr-FR" sz="1600" dirty="0">
                <a:latin typeface="Marianne" panose="02000000000000000000" pitchFamily="50" charset="0"/>
              </a:rPr>
              <a:t>Taux de financement</a:t>
            </a:r>
          </a:p>
          <a:p>
            <a:pPr algn="ctr"/>
            <a:r>
              <a:rPr lang="fr-FR" sz="1600" b="1" dirty="0">
                <a:latin typeface="Marianne" panose="02000000000000000000" pitchFamily="50" charset="0"/>
              </a:rPr>
              <a:t>100 %</a:t>
            </a:r>
          </a:p>
        </p:txBody>
      </p:sp>
    </p:spTree>
    <p:extLst>
      <p:ext uri="{BB962C8B-B14F-4D97-AF65-F5344CB8AC3E}">
        <p14:creationId xmlns:p14="http://schemas.microsoft.com/office/powerpoint/2010/main" val="374185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Bilan par financeur – Agences de l’eau (2/3)</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29</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2681845144"/>
              </p:ext>
            </p:extLst>
          </p:nvPr>
        </p:nvGraphicFramePr>
        <p:xfrm>
          <a:off x="2270238" y="1676268"/>
          <a:ext cx="9449438" cy="3490942"/>
        </p:xfrm>
        <a:graphic>
          <a:graphicData uri="http://schemas.openxmlformats.org/drawingml/2006/table">
            <a:tbl>
              <a:tblPr firstRow="1" bandRow="1">
                <a:tableStyleId>{5C22544A-7EE6-4342-B048-85BDC9FD1C3A}</a:tableStyleId>
              </a:tblPr>
              <a:tblGrid>
                <a:gridCol w="1705229">
                  <a:extLst>
                    <a:ext uri="{9D8B030D-6E8A-4147-A177-3AD203B41FA5}">
                      <a16:colId xmlns:a16="http://schemas.microsoft.com/office/drawing/2014/main" val="3914419404"/>
                    </a:ext>
                  </a:extLst>
                </a:gridCol>
                <a:gridCol w="2566555">
                  <a:extLst>
                    <a:ext uri="{9D8B030D-6E8A-4147-A177-3AD203B41FA5}">
                      <a16:colId xmlns:a16="http://schemas.microsoft.com/office/drawing/2014/main" val="2431633166"/>
                    </a:ext>
                  </a:extLst>
                </a:gridCol>
                <a:gridCol w="2859157">
                  <a:extLst>
                    <a:ext uri="{9D8B030D-6E8A-4147-A177-3AD203B41FA5}">
                      <a16:colId xmlns:a16="http://schemas.microsoft.com/office/drawing/2014/main" val="1411652949"/>
                    </a:ext>
                  </a:extLst>
                </a:gridCol>
                <a:gridCol w="2318497">
                  <a:extLst>
                    <a:ext uri="{9D8B030D-6E8A-4147-A177-3AD203B41FA5}">
                      <a16:colId xmlns:a16="http://schemas.microsoft.com/office/drawing/2014/main" val="3001478655"/>
                    </a:ext>
                  </a:extLst>
                </a:gridCol>
              </a:tblGrid>
              <a:tr h="553600">
                <a:tc>
                  <a:txBody>
                    <a:bodyPr/>
                    <a:lstStyle/>
                    <a:p>
                      <a:pPr algn="ctr"/>
                      <a:r>
                        <a:rPr lang="fr-FR" sz="1600" b="0" dirty="0">
                          <a:solidFill>
                            <a:sysClr val="windowText" lastClr="000000"/>
                          </a:solidFill>
                          <a:latin typeface="Marianne" panose="02000000000000000000" pitchFamily="50" charset="0"/>
                        </a:rPr>
                        <a:t>Code</a:t>
                      </a:r>
                      <a:r>
                        <a:rPr lang="fr-FR" sz="1600" b="0" baseline="0" dirty="0">
                          <a:solidFill>
                            <a:sysClr val="windowText" lastClr="000000"/>
                          </a:solidFill>
                          <a:latin typeface="Marianne" panose="02000000000000000000" pitchFamily="50" charset="0"/>
                        </a:rPr>
                        <a:t> territoire</a:t>
                      </a:r>
                      <a:endParaRPr lang="fr-FR" sz="1600" b="0" dirty="0">
                        <a:solidFill>
                          <a:sysClr val="windowText" lastClr="000000"/>
                        </a:solidFill>
                        <a:latin typeface="Marianne" panose="020000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Nom dossier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Montant demandé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Montant contractualisé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82636039"/>
                  </a:ext>
                </a:extLst>
              </a:tr>
              <a:tr h="473473">
                <a:tc>
                  <a:txBody>
                    <a:bodyPr/>
                    <a:lstStyle/>
                    <a:p>
                      <a:pPr algn="ctr" fontAlgn="b"/>
                      <a:r>
                        <a:rPr lang="fr-FR" sz="1600" b="0" i="0" u="none" strike="noStrike" dirty="0">
                          <a:solidFill>
                            <a:srgbClr val="000000"/>
                          </a:solidFill>
                          <a:effectLst/>
                          <a:latin typeface="Marianne" panose="02000000000000000000" pitchFamily="50" charset="0"/>
                        </a:rPr>
                        <a:t>MBVO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a:solidFill>
                            <a:srgbClr val="000000"/>
                          </a:solidFill>
                          <a:effectLst/>
                          <a:latin typeface="Marianne" panose="02000000000000000000" pitchFamily="50" charset="0"/>
                        </a:rPr>
                        <a:t>Moyenne et Basse Vallée de l'Ognon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419 400 €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fr-FR" sz="1600" b="0" i="0" u="none" strike="noStrike" kern="1200" dirty="0">
                          <a:solidFill>
                            <a:srgbClr val="000000"/>
                          </a:solidFill>
                          <a:effectLst/>
                          <a:latin typeface="Marianne" panose="02000000000000000000" pitchFamily="50" charset="0"/>
                          <a:ea typeface="+mn-ea"/>
                          <a:cs typeface="+mn-cs"/>
                        </a:rPr>
                        <a:t>493 360€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8466596"/>
                  </a:ext>
                </a:extLst>
              </a:tr>
              <a:tr h="473473">
                <a:tc>
                  <a:txBody>
                    <a:bodyPr/>
                    <a:lstStyle/>
                    <a:p>
                      <a:pPr algn="ctr" fontAlgn="b"/>
                      <a:r>
                        <a:rPr lang="fr-FR" sz="1600" b="0" i="0" u="none" strike="noStrike" dirty="0">
                          <a:solidFill>
                            <a:srgbClr val="000000"/>
                          </a:solidFill>
                          <a:effectLst/>
                          <a:latin typeface="Marianne" panose="02000000000000000000" pitchFamily="50" charset="0"/>
                        </a:rPr>
                        <a:t>MHDD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a:solidFill>
                            <a:srgbClr val="000000"/>
                          </a:solidFill>
                          <a:effectLst/>
                          <a:latin typeface="Marianne" panose="02000000000000000000" pitchFamily="50" charset="0"/>
                        </a:rPr>
                        <a:t>Milieux humides Doubs Dessoubre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75 000€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fr-FR" sz="1600" b="0" i="0" u="none" strike="noStrike" kern="1200" dirty="0">
                        <a:solidFill>
                          <a:srgbClr val="000000"/>
                        </a:solidFill>
                        <a:effectLst/>
                        <a:latin typeface="Marianne" panose="020000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19476050"/>
                  </a:ext>
                </a:extLst>
              </a:tr>
              <a:tr h="343391">
                <a:tc>
                  <a:txBody>
                    <a:bodyPr/>
                    <a:lstStyle/>
                    <a:p>
                      <a:pPr algn="ctr" fontAlgn="b"/>
                      <a:r>
                        <a:rPr lang="fr-FR" sz="1600" b="0" i="0" u="none" strike="noStrike" dirty="0">
                          <a:solidFill>
                            <a:srgbClr val="000000"/>
                          </a:solidFill>
                          <a:effectLst/>
                          <a:latin typeface="Marianne" panose="02000000000000000000" pitchFamily="50" charset="0"/>
                        </a:rPr>
                        <a:t>MVOO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a:solidFill>
                            <a:srgbClr val="000000"/>
                          </a:solidFill>
                          <a:effectLst/>
                          <a:latin typeface="Marianne" panose="02000000000000000000" pitchFamily="50" charset="0"/>
                        </a:rPr>
                        <a:t>Moyenne vallée du Doubs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84 000 €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fr-FR" sz="1600" b="0" i="0" u="none" strike="noStrike" kern="1200" dirty="0">
                          <a:solidFill>
                            <a:srgbClr val="000000"/>
                          </a:solidFill>
                          <a:effectLst/>
                          <a:latin typeface="Marianne" panose="02000000000000000000" pitchFamily="50" charset="0"/>
                          <a:ea typeface="+mn-ea"/>
                          <a:cs typeface="+mn-cs"/>
                        </a:rPr>
                        <a:t>8 829 €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69292"/>
                  </a:ext>
                </a:extLst>
              </a:tr>
              <a:tr h="473473">
                <a:tc>
                  <a:txBody>
                    <a:bodyPr/>
                    <a:lstStyle/>
                    <a:p>
                      <a:pPr algn="ctr" fontAlgn="b"/>
                      <a:r>
                        <a:rPr lang="fr-FR" sz="1600" b="0" i="0" u="none" strike="noStrike" dirty="0">
                          <a:solidFill>
                            <a:srgbClr val="000000"/>
                          </a:solidFill>
                          <a:effectLst/>
                          <a:latin typeface="Marianne" panose="02000000000000000000" pitchFamily="50" charset="0"/>
                        </a:rPr>
                        <a:t>SAON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a:solidFill>
                            <a:srgbClr val="000000"/>
                          </a:solidFill>
                          <a:effectLst/>
                          <a:latin typeface="Marianne" panose="02000000000000000000" pitchFamily="50" charset="0"/>
                        </a:rPr>
                        <a:t>Val de Saône Côte d’</a:t>
                      </a:r>
                      <a:r>
                        <a:rPr lang="fr-FR" sz="1600" b="0" i="0" u="none" strike="noStrike" dirty="0" err="1">
                          <a:solidFill>
                            <a:srgbClr val="000000"/>
                          </a:solidFill>
                          <a:effectLst/>
                          <a:latin typeface="Marianne" panose="02000000000000000000" pitchFamily="50" charset="0"/>
                        </a:rPr>
                        <a:t>Orien</a:t>
                      </a:r>
                      <a:endParaRPr lang="fr-FR" sz="1600" b="0" i="0" u="none" strike="noStrike" dirty="0">
                        <a:solidFill>
                          <a:srgbClr val="000000"/>
                        </a:solidFill>
                        <a:effectLst/>
                        <a:latin typeface="Marianne" panose="020000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560 950 €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fr-FR" sz="1600" b="0" i="0" u="none" strike="noStrike" kern="1200" dirty="0">
                          <a:solidFill>
                            <a:srgbClr val="000000"/>
                          </a:solidFill>
                          <a:effectLst/>
                          <a:latin typeface="Marianne" panose="02000000000000000000" pitchFamily="50" charset="0"/>
                          <a:ea typeface="+mn-ea"/>
                          <a:cs typeface="+mn-cs"/>
                        </a:rPr>
                        <a:t>393 298 €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3792521"/>
                  </a:ext>
                </a:extLst>
              </a:tr>
              <a:tr h="343391">
                <a:tc>
                  <a:txBody>
                    <a:bodyPr/>
                    <a:lstStyle/>
                    <a:p>
                      <a:pPr algn="ctr" fontAlgn="b"/>
                      <a:r>
                        <a:rPr lang="fr-FR" sz="1600" b="0" i="0" u="none" strike="noStrike" dirty="0">
                          <a:solidFill>
                            <a:srgbClr val="000000"/>
                          </a:solidFill>
                          <a:effectLst/>
                          <a:latin typeface="Marianne" panose="02000000000000000000" pitchFamily="50" charset="0"/>
                        </a:rPr>
                        <a:t>VDLL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a:solidFill>
                            <a:srgbClr val="000000"/>
                          </a:solidFill>
                          <a:effectLst/>
                          <a:latin typeface="Marianne" panose="02000000000000000000" pitchFamily="50" charset="0"/>
                        </a:rPr>
                        <a:t>Vallée de la Lanterne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102 755 €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fr-FR" sz="1600" b="0" i="0" u="none" strike="noStrike" kern="1200" dirty="0">
                          <a:solidFill>
                            <a:srgbClr val="000000"/>
                          </a:solidFill>
                          <a:effectLst/>
                          <a:latin typeface="Marianne" panose="02000000000000000000" pitchFamily="50" charset="0"/>
                          <a:ea typeface="+mn-ea"/>
                          <a:cs typeface="+mn-cs"/>
                        </a:rPr>
                        <a:t>80 860 €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2250414"/>
                  </a:ext>
                </a:extLst>
              </a:tr>
              <a:tr h="706568">
                <a:tc>
                  <a:txBody>
                    <a:bodyPr/>
                    <a:lstStyle/>
                    <a:p>
                      <a:pPr algn="ctr" fontAlgn="b"/>
                      <a:r>
                        <a:rPr lang="fr-FR" sz="1600" b="0" i="0" u="none" strike="noStrike" dirty="0">
                          <a:solidFill>
                            <a:srgbClr val="000000"/>
                          </a:solidFill>
                          <a:effectLst/>
                          <a:latin typeface="Marianne" panose="02000000000000000000" pitchFamily="50" charset="0"/>
                        </a:rPr>
                        <a:t>PAVI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a:solidFill>
                            <a:srgbClr val="000000"/>
                          </a:solidFill>
                          <a:effectLst/>
                          <a:latin typeface="Marianne" panose="02000000000000000000" pitchFamily="50" charset="0"/>
                        </a:rPr>
                        <a:t>Champlitte, enjeu eau</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817 906 €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fr-FR" sz="1600" b="0" i="0" u="none" strike="noStrike" kern="1200" dirty="0">
                        <a:solidFill>
                          <a:srgbClr val="000000"/>
                        </a:solidFill>
                        <a:effectLst/>
                        <a:latin typeface="Marianne" panose="02000000000000000000" pitchFamily="50"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fr-FR" sz="1600" b="0" i="0" u="none" strike="noStrike" kern="1200" dirty="0">
                          <a:solidFill>
                            <a:srgbClr val="000000"/>
                          </a:solidFill>
                          <a:effectLst/>
                          <a:latin typeface="Marianne" panose="02000000000000000000" pitchFamily="50" charset="0"/>
                          <a:ea typeface="+mn-ea"/>
                          <a:cs typeface="+mn-cs"/>
                        </a:rPr>
                        <a:t>60 000 €</a:t>
                      </a:r>
                    </a:p>
                    <a:p>
                      <a:pPr marL="0" marR="0" indent="0" algn="ctr" defTabSz="914400" rtl="0" eaLnBrk="1" fontAlgn="b" latinLnBrk="0" hangingPunct="1">
                        <a:lnSpc>
                          <a:spcPct val="100000"/>
                        </a:lnSpc>
                        <a:spcBef>
                          <a:spcPts val="0"/>
                        </a:spcBef>
                        <a:spcAft>
                          <a:spcPts val="0"/>
                        </a:spcAft>
                        <a:buClrTx/>
                        <a:buSzTx/>
                        <a:buFontTx/>
                        <a:buNone/>
                        <a:tabLst/>
                        <a:defRPr/>
                      </a:pPr>
                      <a:endParaRPr lang="fr-FR" sz="1600" b="0" i="0" u="none" strike="noStrike" kern="1200" dirty="0">
                        <a:solidFill>
                          <a:srgbClr val="000000"/>
                        </a:solidFill>
                        <a:effectLst/>
                        <a:latin typeface="Marianne" panose="020000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1719297"/>
                  </a:ext>
                </a:extLst>
              </a:tr>
            </a:tbl>
          </a:graphicData>
        </a:graphic>
      </p:graphicFrame>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8280"/>
            <a:ext cx="2079812" cy="914136"/>
          </a:xfrm>
          <a:prstGeom prst="rect">
            <a:avLst/>
          </a:prstGeom>
        </p:spPr>
      </p:pic>
      <p:sp>
        <p:nvSpPr>
          <p:cNvPr id="14" name="ZoneTexte 13"/>
          <p:cNvSpPr txBox="1"/>
          <p:nvPr/>
        </p:nvSpPr>
        <p:spPr>
          <a:xfrm>
            <a:off x="0" y="3936323"/>
            <a:ext cx="2270238" cy="584775"/>
          </a:xfrm>
          <a:prstGeom prst="rect">
            <a:avLst/>
          </a:prstGeom>
          <a:noFill/>
        </p:spPr>
        <p:txBody>
          <a:bodyPr wrap="none" rtlCol="0">
            <a:spAutoFit/>
          </a:bodyPr>
          <a:lstStyle/>
          <a:p>
            <a:pPr algn="ctr"/>
            <a:r>
              <a:rPr lang="fr-FR" sz="1600" dirty="0">
                <a:latin typeface="Marianne" panose="02000000000000000000" pitchFamily="50" charset="0"/>
              </a:rPr>
              <a:t>Taux de financement</a:t>
            </a:r>
          </a:p>
          <a:p>
            <a:pPr algn="ctr"/>
            <a:r>
              <a:rPr lang="fr-FR" sz="1600" b="1" dirty="0">
                <a:latin typeface="Marianne" panose="02000000000000000000" pitchFamily="50" charset="0"/>
              </a:rPr>
              <a:t>70 %</a:t>
            </a:r>
          </a:p>
        </p:txBody>
      </p:sp>
      <p:sp>
        <p:nvSpPr>
          <p:cNvPr id="3" name="ZoneTexte 2"/>
          <p:cNvSpPr txBox="1"/>
          <p:nvPr/>
        </p:nvSpPr>
        <p:spPr>
          <a:xfrm>
            <a:off x="216310" y="6428960"/>
            <a:ext cx="7373237" cy="369332"/>
          </a:xfrm>
          <a:prstGeom prst="rect">
            <a:avLst/>
          </a:prstGeom>
          <a:noFill/>
        </p:spPr>
        <p:txBody>
          <a:bodyPr wrap="none" rtlCol="0">
            <a:spAutoFit/>
          </a:bodyPr>
          <a:lstStyle/>
          <a:p>
            <a:r>
              <a:rPr lang="fr-FR" i="1" dirty="0">
                <a:solidFill>
                  <a:schemeClr val="bg1">
                    <a:lumMod val="50000"/>
                  </a:schemeClr>
                </a:solidFill>
              </a:rPr>
              <a:t>Diapositive modifiée le 02/04/25 avec le territoire PAVI. Erreur administrative</a:t>
            </a:r>
          </a:p>
        </p:txBody>
      </p:sp>
    </p:spTree>
    <p:extLst>
      <p:ext uri="{BB962C8B-B14F-4D97-AF65-F5344CB8AC3E}">
        <p14:creationId xmlns:p14="http://schemas.microsoft.com/office/powerpoint/2010/main" val="14109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Déroulé</a:t>
            </a:r>
          </a:p>
        </p:txBody>
      </p:sp>
      <p:sp>
        <p:nvSpPr>
          <p:cNvPr id="3" name="Espace réservé du contenu 2"/>
          <p:cNvSpPr>
            <a:spLocks noGrp="1"/>
          </p:cNvSpPr>
          <p:nvPr>
            <p:ph idx="1"/>
          </p:nvPr>
        </p:nvSpPr>
        <p:spPr>
          <a:xfrm>
            <a:off x="838200" y="1414131"/>
            <a:ext cx="11077280" cy="4675584"/>
          </a:xfrm>
        </p:spPr>
        <p:txBody>
          <a:bodyPr>
            <a:normAutofit/>
          </a:bodyPr>
          <a:lstStyle/>
          <a:p>
            <a:pPr marL="457200" indent="-457200">
              <a:lnSpc>
                <a:spcPct val="150000"/>
              </a:lnSpc>
              <a:spcBef>
                <a:spcPts val="698"/>
              </a:spcBef>
              <a:buFont typeface="Arial"/>
              <a:buChar char="•"/>
              <a:defRPr/>
            </a:pPr>
            <a:r>
              <a:rPr lang="fr-FR" sz="2000" dirty="0"/>
              <a:t>Mesures non surfaciques</a:t>
            </a:r>
          </a:p>
          <a:p>
            <a:pPr marL="457200" indent="-457200">
              <a:lnSpc>
                <a:spcPct val="150000"/>
              </a:lnSpc>
              <a:spcBef>
                <a:spcPts val="698"/>
              </a:spcBef>
              <a:buFont typeface="Arial"/>
              <a:buChar char="•"/>
              <a:defRPr/>
            </a:pPr>
            <a:r>
              <a:rPr lang="fr-FR" sz="2000" dirty="0"/>
              <a:t>Mesure CAB (bilan 2024, prévisions 2025)</a:t>
            </a:r>
          </a:p>
          <a:p>
            <a:pPr marL="457200" indent="-457200">
              <a:lnSpc>
                <a:spcPct val="150000"/>
              </a:lnSpc>
              <a:spcBef>
                <a:spcPts val="698"/>
              </a:spcBef>
              <a:buFont typeface="Arial"/>
              <a:buChar char="•"/>
              <a:defRPr/>
            </a:pPr>
            <a:r>
              <a:rPr lang="fr-FR" sz="2000" dirty="0"/>
              <a:t>MAEC </a:t>
            </a:r>
          </a:p>
          <a:p>
            <a:pPr marL="914400" lvl="1" indent="-457200">
              <a:lnSpc>
                <a:spcPct val="150000"/>
              </a:lnSpc>
              <a:spcBef>
                <a:spcPts val="698"/>
              </a:spcBef>
              <a:buFont typeface="Arial"/>
              <a:buChar char="•"/>
              <a:defRPr/>
            </a:pPr>
            <a:r>
              <a:rPr lang="fr-FR" sz="2000" dirty="0"/>
              <a:t>Bilan campagne 2025</a:t>
            </a:r>
          </a:p>
          <a:p>
            <a:pPr marL="914400" lvl="1" indent="-457200">
              <a:lnSpc>
                <a:spcPct val="150000"/>
              </a:lnSpc>
              <a:spcBef>
                <a:spcPts val="698"/>
              </a:spcBef>
              <a:buFont typeface="Arial"/>
              <a:buChar char="•"/>
              <a:defRPr/>
            </a:pPr>
            <a:r>
              <a:rPr lang="fr-FR" sz="2000" dirty="0"/>
              <a:t>Appel à projets campagne 2026</a:t>
            </a:r>
          </a:p>
          <a:p>
            <a:pPr marL="914400" lvl="1" indent="-457200">
              <a:lnSpc>
                <a:spcPct val="150000"/>
              </a:lnSpc>
              <a:spcBef>
                <a:spcPts val="698"/>
              </a:spcBef>
              <a:buFont typeface="Arial"/>
              <a:buChar char="•"/>
              <a:defRPr/>
            </a:pPr>
            <a:r>
              <a:rPr lang="fr-FR" sz="2000" dirty="0"/>
              <a:t>Résultats de l’appel à projet animation 2025 (pour campagne 2026)</a:t>
            </a:r>
          </a:p>
          <a:p>
            <a:pPr marL="457200" lvl="0" indent="-457200">
              <a:lnSpc>
                <a:spcPct val="150000"/>
              </a:lnSpc>
              <a:spcBef>
                <a:spcPts val="698"/>
              </a:spcBef>
              <a:buFont typeface="Arial"/>
              <a:buChar char="•"/>
              <a:defRPr/>
            </a:pPr>
            <a:r>
              <a:rPr lang="fr-FR" sz="2000" dirty="0"/>
              <a:t>Points divers</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3</a:t>
            </a:fld>
            <a:endParaRPr lang="fr-FR" dirty="0"/>
          </a:p>
        </p:txBody>
      </p:sp>
    </p:spTree>
    <p:extLst>
      <p:ext uri="{BB962C8B-B14F-4D97-AF65-F5344CB8AC3E}">
        <p14:creationId xmlns:p14="http://schemas.microsoft.com/office/powerpoint/2010/main" val="894688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Bilan par financeur – Agences de l’eau (3/3)</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30</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2749400477"/>
              </p:ext>
            </p:extLst>
          </p:nvPr>
        </p:nvGraphicFramePr>
        <p:xfrm>
          <a:off x="2270238" y="1399276"/>
          <a:ext cx="9083563" cy="4282440"/>
        </p:xfrm>
        <a:graphic>
          <a:graphicData uri="http://schemas.openxmlformats.org/drawingml/2006/table">
            <a:tbl>
              <a:tblPr firstRow="1" bandRow="1">
                <a:tableStyleId>{5C22544A-7EE6-4342-B048-85BDC9FD1C3A}</a:tableStyleId>
              </a:tblPr>
              <a:tblGrid>
                <a:gridCol w="1498367">
                  <a:extLst>
                    <a:ext uri="{9D8B030D-6E8A-4147-A177-3AD203B41FA5}">
                      <a16:colId xmlns:a16="http://schemas.microsoft.com/office/drawing/2014/main" val="3914419404"/>
                    </a:ext>
                  </a:extLst>
                </a:gridCol>
                <a:gridCol w="3325900">
                  <a:extLst>
                    <a:ext uri="{9D8B030D-6E8A-4147-A177-3AD203B41FA5}">
                      <a16:colId xmlns:a16="http://schemas.microsoft.com/office/drawing/2014/main" val="2431633166"/>
                    </a:ext>
                  </a:extLst>
                </a:gridCol>
                <a:gridCol w="1988405">
                  <a:extLst>
                    <a:ext uri="{9D8B030D-6E8A-4147-A177-3AD203B41FA5}">
                      <a16:colId xmlns:a16="http://schemas.microsoft.com/office/drawing/2014/main" val="1411652949"/>
                    </a:ext>
                  </a:extLst>
                </a:gridCol>
                <a:gridCol w="2270891">
                  <a:extLst>
                    <a:ext uri="{9D8B030D-6E8A-4147-A177-3AD203B41FA5}">
                      <a16:colId xmlns:a16="http://schemas.microsoft.com/office/drawing/2014/main" val="3001478655"/>
                    </a:ext>
                  </a:extLst>
                </a:gridCol>
              </a:tblGrid>
              <a:tr h="370840">
                <a:tc>
                  <a:txBody>
                    <a:bodyPr/>
                    <a:lstStyle/>
                    <a:p>
                      <a:pPr algn="ctr"/>
                      <a:r>
                        <a:rPr lang="fr-FR" sz="1600" b="0" dirty="0">
                          <a:solidFill>
                            <a:sysClr val="windowText" lastClr="000000"/>
                          </a:solidFill>
                          <a:latin typeface="Marianne" panose="02000000000000000000" pitchFamily="50" charset="0"/>
                        </a:rPr>
                        <a:t>Code</a:t>
                      </a:r>
                      <a:r>
                        <a:rPr lang="fr-FR" sz="1600" b="0" baseline="0" dirty="0">
                          <a:solidFill>
                            <a:sysClr val="windowText" lastClr="000000"/>
                          </a:solidFill>
                          <a:latin typeface="Marianne" panose="02000000000000000000" pitchFamily="50" charset="0"/>
                        </a:rPr>
                        <a:t> territoire</a:t>
                      </a:r>
                      <a:endParaRPr lang="fr-FR" sz="1600" b="0" dirty="0">
                        <a:solidFill>
                          <a:sysClr val="windowText" lastClr="000000"/>
                        </a:solidFill>
                        <a:latin typeface="Marianne" panose="020000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Nom dossier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Montant demandé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Montant contractualisé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82636039"/>
                  </a:ext>
                </a:extLst>
              </a:tr>
              <a:tr h="624840">
                <a:tc>
                  <a:txBody>
                    <a:bodyPr/>
                    <a:lstStyle/>
                    <a:p>
                      <a:pPr algn="ctr" fontAlgn="b"/>
                      <a:r>
                        <a:rPr lang="fr-FR" sz="1600" kern="1200" dirty="0">
                          <a:solidFill>
                            <a:sysClr val="windowText" lastClr="000000"/>
                          </a:solidFill>
                          <a:latin typeface="Marianne" panose="02000000000000000000" pitchFamily="50" charset="0"/>
                          <a:ea typeface="+mn-ea"/>
                          <a:cs typeface="+mn-cs"/>
                        </a:rPr>
                        <a:t>BVDE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kern="1200" dirty="0">
                          <a:solidFill>
                            <a:sysClr val="windowText" lastClr="000000"/>
                          </a:solidFill>
                          <a:latin typeface="Marianne" panose="02000000000000000000" pitchFamily="50" charset="0"/>
                          <a:ea typeface="+mn-ea"/>
                          <a:cs typeface="+mn-cs"/>
                        </a:rPr>
                        <a:t>Basse Vallée du Doubs et étangs associés entre Jura et Saône et Loire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     110 200 €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 193 927 €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192568"/>
                  </a:ext>
                </a:extLst>
              </a:tr>
              <a:tr h="370840">
                <a:tc>
                  <a:txBody>
                    <a:bodyPr/>
                    <a:lstStyle/>
                    <a:p>
                      <a:pPr algn="ctr" fontAlgn="b"/>
                      <a:r>
                        <a:rPr lang="fr-FR" sz="1600" kern="1200" dirty="0">
                          <a:solidFill>
                            <a:sysClr val="windowText" lastClr="000000"/>
                          </a:solidFill>
                          <a:latin typeface="Marianne" panose="02000000000000000000" pitchFamily="50" charset="0"/>
                          <a:ea typeface="+mn-ea"/>
                          <a:cs typeface="+mn-cs"/>
                        </a:rPr>
                        <a:t>CLUN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kern="1200" dirty="0">
                          <a:solidFill>
                            <a:sysClr val="windowText" lastClr="000000"/>
                          </a:solidFill>
                          <a:latin typeface="Marianne" panose="02000000000000000000" pitchFamily="50" charset="0"/>
                          <a:ea typeface="+mn-ea"/>
                          <a:cs typeface="+mn-cs"/>
                        </a:rPr>
                        <a:t>Site </a:t>
                      </a:r>
                      <a:r>
                        <a:rPr lang="fr-FR" sz="1600" kern="1200" dirty="0" err="1">
                          <a:solidFill>
                            <a:sysClr val="windowText" lastClr="000000"/>
                          </a:solidFill>
                          <a:latin typeface="Marianne" panose="02000000000000000000" pitchFamily="50" charset="0"/>
                          <a:ea typeface="+mn-ea"/>
                          <a:cs typeface="+mn-cs"/>
                        </a:rPr>
                        <a:t>Natura</a:t>
                      </a:r>
                      <a:r>
                        <a:rPr lang="fr-FR" sz="1600" kern="1200" dirty="0">
                          <a:solidFill>
                            <a:sysClr val="windowText" lastClr="000000"/>
                          </a:solidFill>
                          <a:latin typeface="Marianne" panose="02000000000000000000" pitchFamily="50" charset="0"/>
                          <a:ea typeface="+mn-ea"/>
                          <a:cs typeface="+mn-cs"/>
                        </a:rPr>
                        <a:t> 2000 Forêts, bocage et milieux humides du bassin de la </a:t>
                      </a:r>
                      <a:r>
                        <a:rPr lang="fr-FR" sz="1600" kern="1200" dirty="0" err="1">
                          <a:solidFill>
                            <a:sysClr val="windowText" lastClr="000000"/>
                          </a:solidFill>
                          <a:latin typeface="Marianne" panose="02000000000000000000" pitchFamily="50" charset="0"/>
                          <a:ea typeface="+mn-ea"/>
                          <a:cs typeface="+mn-cs"/>
                        </a:rPr>
                        <a:t>Grosne</a:t>
                      </a:r>
                      <a:r>
                        <a:rPr lang="fr-FR" sz="1600" kern="1200" dirty="0">
                          <a:solidFill>
                            <a:sysClr val="windowText" lastClr="000000"/>
                          </a:solidFill>
                          <a:latin typeface="Marianne" panose="02000000000000000000" pitchFamily="50" charset="0"/>
                          <a:ea typeface="+mn-ea"/>
                          <a:cs typeface="+mn-cs"/>
                        </a:rPr>
                        <a:t> et du </a:t>
                      </a:r>
                      <a:r>
                        <a:rPr lang="fr-FR" sz="1600" kern="1200" dirty="0" err="1">
                          <a:solidFill>
                            <a:sysClr val="windowText" lastClr="000000"/>
                          </a:solidFill>
                          <a:latin typeface="Marianne" panose="02000000000000000000" pitchFamily="50" charset="0"/>
                          <a:ea typeface="+mn-ea"/>
                          <a:cs typeface="+mn-cs"/>
                        </a:rPr>
                        <a:t>Clunisois</a:t>
                      </a:r>
                      <a:endParaRPr lang="fr-FR" sz="1600" kern="1200" dirty="0">
                        <a:solidFill>
                          <a:sysClr val="windowText" lastClr="000000"/>
                        </a:solidFill>
                        <a:latin typeface="Marianne" panose="020000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        86 440 €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216 990 €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274376"/>
                  </a:ext>
                </a:extLst>
              </a:tr>
              <a:tr h="370840">
                <a:tc>
                  <a:txBody>
                    <a:bodyPr/>
                    <a:lstStyle/>
                    <a:p>
                      <a:pPr algn="ctr" fontAlgn="b"/>
                      <a:r>
                        <a:rPr lang="fr-FR" sz="1600" kern="1200" dirty="0">
                          <a:solidFill>
                            <a:sysClr val="windowText" lastClr="000000"/>
                          </a:solidFill>
                          <a:latin typeface="Marianne" panose="02000000000000000000" pitchFamily="50" charset="0"/>
                          <a:ea typeface="+mn-ea"/>
                          <a:cs typeface="+mn-cs"/>
                        </a:rPr>
                        <a:t>DDOO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kern="1200" dirty="0">
                          <a:solidFill>
                            <a:sysClr val="windowText" lastClr="000000"/>
                          </a:solidFill>
                          <a:latin typeface="Marianne" panose="02000000000000000000" pitchFamily="50" charset="0"/>
                          <a:ea typeface="+mn-ea"/>
                          <a:cs typeface="+mn-cs"/>
                        </a:rPr>
                        <a:t>Vallée du </a:t>
                      </a:r>
                      <a:r>
                        <a:rPr lang="fr-FR" sz="1600" kern="1200" dirty="0" err="1">
                          <a:solidFill>
                            <a:sysClr val="windowText" lastClr="000000"/>
                          </a:solidFill>
                          <a:latin typeface="Marianne" panose="02000000000000000000" pitchFamily="50" charset="0"/>
                          <a:ea typeface="+mn-ea"/>
                          <a:cs typeface="+mn-cs"/>
                        </a:rPr>
                        <a:t>Dessoubre</a:t>
                      </a:r>
                      <a:endParaRPr lang="fr-FR" sz="1600" kern="1200" dirty="0">
                        <a:solidFill>
                          <a:sysClr val="windowText" lastClr="000000"/>
                        </a:solidFill>
                        <a:latin typeface="Marianne" panose="020000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        68 775 €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31 690 €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5656908"/>
                  </a:ext>
                </a:extLst>
              </a:tr>
              <a:tr h="370840">
                <a:tc>
                  <a:txBody>
                    <a:bodyPr/>
                    <a:lstStyle/>
                    <a:p>
                      <a:pPr algn="ctr" fontAlgn="b"/>
                      <a:r>
                        <a:rPr lang="fr-FR" sz="1600" kern="1200" dirty="0">
                          <a:solidFill>
                            <a:sysClr val="windowText" lastClr="000000"/>
                          </a:solidFill>
                          <a:latin typeface="Marianne" panose="02000000000000000000" pitchFamily="50" charset="0"/>
                          <a:ea typeface="+mn-ea"/>
                          <a:cs typeface="+mn-cs"/>
                        </a:rPr>
                        <a:t>ESZD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kern="1200" dirty="0">
                          <a:solidFill>
                            <a:sysClr val="windowText" lastClr="000000"/>
                          </a:solidFill>
                          <a:latin typeface="Marianne" panose="02000000000000000000" pitchFamily="50" charset="0"/>
                          <a:ea typeface="+mn-ea"/>
                          <a:cs typeface="+mn-cs"/>
                        </a:rPr>
                        <a:t>Sortants ICHN 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 635 950 €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76 451 €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7492310"/>
                  </a:ext>
                </a:extLst>
              </a:tr>
              <a:tr h="370840">
                <a:tc>
                  <a:txBody>
                    <a:bodyPr/>
                    <a:lstStyle/>
                    <a:p>
                      <a:pPr algn="ctr" fontAlgn="b"/>
                      <a:r>
                        <a:rPr lang="fr-FR" sz="1600" kern="1200" dirty="0">
                          <a:solidFill>
                            <a:sysClr val="windowText" lastClr="000000"/>
                          </a:solidFill>
                          <a:latin typeface="Marianne" panose="02000000000000000000" pitchFamily="50" charset="0"/>
                          <a:ea typeface="+mn-ea"/>
                          <a:cs typeface="+mn-cs"/>
                        </a:rPr>
                        <a:t>GIEE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kern="1200" dirty="0">
                          <a:solidFill>
                            <a:sysClr val="windowText" lastClr="000000"/>
                          </a:solidFill>
                          <a:latin typeface="Marianne" panose="02000000000000000000" pitchFamily="50" charset="0"/>
                          <a:ea typeface="+mn-ea"/>
                          <a:cs typeface="+mn-cs"/>
                        </a:rPr>
                        <a:t>Prairies DOR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     388 200 €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969 021 €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8466596"/>
                  </a:ext>
                </a:extLst>
              </a:tr>
              <a:tr h="370840">
                <a:tc>
                  <a:txBody>
                    <a:bodyPr/>
                    <a:lstStyle/>
                    <a:p>
                      <a:pPr algn="ctr" fontAlgn="b"/>
                      <a:r>
                        <a:rPr lang="fr-FR" sz="1600" kern="1200" dirty="0">
                          <a:solidFill>
                            <a:sysClr val="windowText" lastClr="000000"/>
                          </a:solidFill>
                          <a:latin typeface="Marianne" panose="02000000000000000000" pitchFamily="50" charset="0"/>
                          <a:ea typeface="+mn-ea"/>
                          <a:cs typeface="+mn-cs"/>
                        </a:rPr>
                        <a:t>VDSE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kern="1200" dirty="0">
                          <a:solidFill>
                            <a:sysClr val="windowText" lastClr="000000"/>
                          </a:solidFill>
                          <a:latin typeface="Marianne" panose="02000000000000000000" pitchFamily="50" charset="0"/>
                          <a:ea typeface="+mn-ea"/>
                          <a:cs typeface="+mn-cs"/>
                        </a:rPr>
                        <a:t>Saône </a:t>
                      </a:r>
                      <a:r>
                        <a:rPr lang="fr-FR" sz="1600" kern="1200" dirty="0" err="1">
                          <a:solidFill>
                            <a:sysClr val="windowText" lastClr="000000"/>
                          </a:solidFill>
                          <a:latin typeface="Marianne" panose="02000000000000000000" pitchFamily="50" charset="0"/>
                          <a:ea typeface="+mn-ea"/>
                          <a:cs typeface="+mn-cs"/>
                        </a:rPr>
                        <a:t>Grosne</a:t>
                      </a:r>
                      <a:r>
                        <a:rPr lang="fr-FR" sz="1600" kern="1200" dirty="0">
                          <a:solidFill>
                            <a:sysClr val="windowText" lastClr="000000"/>
                          </a:solidFill>
                          <a:latin typeface="Marianne" panose="02000000000000000000" pitchFamily="50" charset="0"/>
                          <a:ea typeface="+mn-ea"/>
                          <a:cs typeface="+mn-cs"/>
                        </a:rPr>
                        <a:t> Seille 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     447 625 €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596 574 €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9476050"/>
                  </a:ext>
                </a:extLst>
              </a:tr>
              <a:tr h="370840">
                <a:tc>
                  <a:txBody>
                    <a:bodyPr/>
                    <a:lstStyle/>
                    <a:p>
                      <a:pPr algn="ctr" fontAlgn="b"/>
                      <a:r>
                        <a:rPr lang="fr-FR" sz="1600" kern="1200" dirty="0">
                          <a:solidFill>
                            <a:sysClr val="windowText" lastClr="000000"/>
                          </a:solidFill>
                          <a:latin typeface="Marianne" panose="02000000000000000000" pitchFamily="50" charset="0"/>
                          <a:ea typeface="+mn-ea"/>
                          <a:cs typeface="+mn-cs"/>
                        </a:rPr>
                        <a:t>VS05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kern="1200">
                          <a:solidFill>
                            <a:sysClr val="windowText" lastClr="000000"/>
                          </a:solidFill>
                          <a:latin typeface="Marianne" panose="02000000000000000000" pitchFamily="50" charset="0"/>
                          <a:ea typeface="+mn-ea"/>
                          <a:cs typeface="+mn-cs"/>
                        </a:rPr>
                        <a:t>Vallée de la Saône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     219 200 €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623 318 €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69292"/>
                  </a:ext>
                </a:extLst>
              </a:tr>
              <a:tr h="370840">
                <a:tc>
                  <a:txBody>
                    <a:bodyPr/>
                    <a:lstStyle/>
                    <a:p>
                      <a:pPr algn="ctr" fontAlgn="b"/>
                      <a:r>
                        <a:rPr lang="fr-FR" sz="1600" kern="1200" dirty="0">
                          <a:solidFill>
                            <a:sysClr val="windowText" lastClr="000000"/>
                          </a:solidFill>
                          <a:latin typeface="Marianne" panose="02000000000000000000" pitchFamily="50" charset="0"/>
                          <a:ea typeface="+mn-ea"/>
                          <a:cs typeface="+mn-cs"/>
                        </a:rPr>
                        <a:t>VSOO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kern="1200" dirty="0">
                          <a:solidFill>
                            <a:sysClr val="windowText" lastClr="000000"/>
                          </a:solidFill>
                          <a:latin typeface="Marianne" panose="02000000000000000000" pitchFamily="50" charset="0"/>
                          <a:ea typeface="+mn-ea"/>
                          <a:cs typeface="+mn-cs"/>
                        </a:rPr>
                        <a:t>Vosges </a:t>
                      </a:r>
                      <a:r>
                        <a:rPr lang="fr-FR" sz="1600" kern="1200" dirty="0" err="1">
                          <a:solidFill>
                            <a:sysClr val="windowText" lastClr="000000"/>
                          </a:solidFill>
                          <a:latin typeface="Marianne" panose="02000000000000000000" pitchFamily="50" charset="0"/>
                          <a:ea typeface="+mn-ea"/>
                          <a:cs typeface="+mn-cs"/>
                        </a:rPr>
                        <a:t>Saônoises</a:t>
                      </a:r>
                      <a:endParaRPr lang="fr-FR" sz="1600" kern="1200" dirty="0">
                        <a:solidFill>
                          <a:sysClr val="windowText" lastClr="000000"/>
                        </a:solidFill>
                        <a:latin typeface="Marianne" panose="020000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     194 350</a:t>
                      </a:r>
                      <a:r>
                        <a:rPr lang="fr-FR" sz="1600" kern="1200" baseline="0" dirty="0">
                          <a:solidFill>
                            <a:sysClr val="windowText" lastClr="000000"/>
                          </a:solidFill>
                          <a:latin typeface="Marianne" panose="02000000000000000000" pitchFamily="50" charset="0"/>
                          <a:ea typeface="+mn-ea"/>
                          <a:cs typeface="+mn-cs"/>
                        </a:rPr>
                        <a:t> </a:t>
                      </a:r>
                      <a:r>
                        <a:rPr lang="fr-FR" sz="1600" kern="1200" dirty="0">
                          <a:solidFill>
                            <a:sysClr val="windowText" lastClr="000000"/>
                          </a:solidFill>
                          <a:latin typeface="Marianne" panose="02000000000000000000" pitchFamily="50" charset="0"/>
                          <a:ea typeface="+mn-ea"/>
                          <a:cs typeface="+mn-cs"/>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154 593 €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3792521"/>
                  </a:ext>
                </a:extLst>
              </a:tr>
            </a:tbl>
          </a:graphicData>
        </a:graphic>
      </p:graphicFrame>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8280"/>
            <a:ext cx="2079812" cy="914136"/>
          </a:xfrm>
          <a:prstGeom prst="rect">
            <a:avLst/>
          </a:prstGeom>
        </p:spPr>
      </p:pic>
      <p:sp>
        <p:nvSpPr>
          <p:cNvPr id="7" name="ZoneTexte 6"/>
          <p:cNvSpPr txBox="1"/>
          <p:nvPr/>
        </p:nvSpPr>
        <p:spPr>
          <a:xfrm>
            <a:off x="0" y="3936323"/>
            <a:ext cx="2270238" cy="584775"/>
          </a:xfrm>
          <a:prstGeom prst="rect">
            <a:avLst/>
          </a:prstGeom>
          <a:noFill/>
        </p:spPr>
        <p:txBody>
          <a:bodyPr wrap="none" rtlCol="0">
            <a:spAutoFit/>
          </a:bodyPr>
          <a:lstStyle/>
          <a:p>
            <a:pPr algn="ctr"/>
            <a:r>
              <a:rPr lang="fr-FR" sz="1600" dirty="0">
                <a:latin typeface="Marianne" panose="02000000000000000000" pitchFamily="50" charset="0"/>
              </a:rPr>
              <a:t>Taux de financement</a:t>
            </a:r>
          </a:p>
          <a:p>
            <a:pPr algn="ctr"/>
            <a:r>
              <a:rPr lang="fr-FR" sz="1600" b="1" dirty="0">
                <a:latin typeface="Marianne" panose="02000000000000000000" pitchFamily="50" charset="0"/>
              </a:rPr>
              <a:t>70 %</a:t>
            </a:r>
          </a:p>
        </p:txBody>
      </p:sp>
    </p:spTree>
    <p:extLst>
      <p:ext uri="{BB962C8B-B14F-4D97-AF65-F5344CB8AC3E}">
        <p14:creationId xmlns:p14="http://schemas.microsoft.com/office/powerpoint/2010/main" val="404014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Bilan par financeur – Etat (1/4)</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31</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895419102"/>
              </p:ext>
            </p:extLst>
          </p:nvPr>
        </p:nvGraphicFramePr>
        <p:xfrm>
          <a:off x="2079812" y="1546115"/>
          <a:ext cx="9931213" cy="3467100"/>
        </p:xfrm>
        <a:graphic>
          <a:graphicData uri="http://schemas.openxmlformats.org/drawingml/2006/table">
            <a:tbl>
              <a:tblPr firstRow="1" bandRow="1">
                <a:tableStyleId>{5C22544A-7EE6-4342-B048-85BDC9FD1C3A}</a:tableStyleId>
              </a:tblPr>
              <a:tblGrid>
                <a:gridCol w="1310551">
                  <a:extLst>
                    <a:ext uri="{9D8B030D-6E8A-4147-A177-3AD203B41FA5}">
                      <a16:colId xmlns:a16="http://schemas.microsoft.com/office/drawing/2014/main" val="3914419404"/>
                    </a:ext>
                  </a:extLst>
                </a:gridCol>
                <a:gridCol w="2909010">
                  <a:extLst>
                    <a:ext uri="{9D8B030D-6E8A-4147-A177-3AD203B41FA5}">
                      <a16:colId xmlns:a16="http://schemas.microsoft.com/office/drawing/2014/main" val="2431633166"/>
                    </a:ext>
                  </a:extLst>
                </a:gridCol>
                <a:gridCol w="1739166">
                  <a:extLst>
                    <a:ext uri="{9D8B030D-6E8A-4147-A177-3AD203B41FA5}">
                      <a16:colId xmlns:a16="http://schemas.microsoft.com/office/drawing/2014/main" val="1411652949"/>
                    </a:ext>
                  </a:extLst>
                </a:gridCol>
                <a:gridCol w="3972486">
                  <a:extLst>
                    <a:ext uri="{9D8B030D-6E8A-4147-A177-3AD203B41FA5}">
                      <a16:colId xmlns:a16="http://schemas.microsoft.com/office/drawing/2014/main" val="3001478655"/>
                    </a:ext>
                  </a:extLst>
                </a:gridCol>
              </a:tblGrid>
              <a:tr h="370840">
                <a:tc>
                  <a:txBody>
                    <a:bodyPr/>
                    <a:lstStyle/>
                    <a:p>
                      <a:pPr algn="ctr"/>
                      <a:r>
                        <a:rPr lang="fr-FR" sz="1600" b="0" dirty="0">
                          <a:solidFill>
                            <a:sysClr val="windowText" lastClr="000000"/>
                          </a:solidFill>
                          <a:latin typeface="Marianne" panose="02000000000000000000" pitchFamily="50" charset="0"/>
                        </a:rPr>
                        <a:t>Code</a:t>
                      </a:r>
                      <a:r>
                        <a:rPr lang="fr-FR" sz="1600" b="0" baseline="0" dirty="0">
                          <a:solidFill>
                            <a:sysClr val="windowText" lastClr="000000"/>
                          </a:solidFill>
                          <a:latin typeface="Marianne" panose="02000000000000000000" pitchFamily="50" charset="0"/>
                        </a:rPr>
                        <a:t> territoire</a:t>
                      </a:r>
                      <a:endParaRPr lang="fr-FR" sz="1600" b="0" dirty="0">
                        <a:solidFill>
                          <a:sysClr val="windowText" lastClr="000000"/>
                        </a:solidFill>
                        <a:latin typeface="Marianne" panose="020000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Nom dossier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Montant demandé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Montant contractualisé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82636039"/>
                  </a:ext>
                </a:extLst>
              </a:tr>
              <a:tr h="124839">
                <a:tc gridSpan="4">
                  <a:txBody>
                    <a:bodyPr/>
                    <a:lstStyle/>
                    <a:p>
                      <a:pPr algn="ctr"/>
                      <a:r>
                        <a:rPr lang="fr-FR" b="1" dirty="0"/>
                        <a:t>Dossiers</a:t>
                      </a:r>
                      <a:r>
                        <a:rPr lang="fr-FR" b="1" baseline="0" dirty="0"/>
                        <a:t> retenus en totalité</a:t>
                      </a:r>
                      <a:endParaRPr lang="fr-FR" b="1" dirty="0"/>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fr-FR" dirty="0"/>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dirty="0"/>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dirty="0"/>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8192568"/>
                  </a:ext>
                </a:extLst>
              </a:tr>
              <a:tr h="370840">
                <a:tc>
                  <a:txBody>
                    <a:bodyPr/>
                    <a:lstStyle/>
                    <a:p>
                      <a:pPr algn="ctr" fontAlgn="b"/>
                      <a:r>
                        <a:rPr lang="fr-FR" sz="1600" b="0" i="0" u="none" strike="noStrike" dirty="0">
                          <a:solidFill>
                            <a:srgbClr val="000000"/>
                          </a:solidFill>
                          <a:effectLst/>
                          <a:latin typeface="Marianne" panose="02000000000000000000" pitchFamily="50" charset="0"/>
                        </a:rPr>
                        <a:t>PNRD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PNR Doubs horloger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        461 550</a:t>
                      </a:r>
                      <a:r>
                        <a:rPr lang="fr-FR" sz="1600" b="0" i="0" u="none" strike="noStrike" baseline="0" dirty="0">
                          <a:solidFill>
                            <a:srgbClr val="000000"/>
                          </a:solidFill>
                          <a:effectLst/>
                          <a:latin typeface="Marianne" panose="02000000000000000000" pitchFamily="50" charset="0"/>
                        </a:rPr>
                        <a:t> </a:t>
                      </a:r>
                      <a:r>
                        <a:rPr lang="fr-FR" sz="1600" b="0" i="0" u="none" strike="noStrike" dirty="0">
                          <a:solidFill>
                            <a:srgbClr val="000000"/>
                          </a:solidFill>
                          <a:effectLst/>
                          <a:latin typeface="Marianne" panose="02000000000000000000" pitchFamily="50"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158 000 €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5656908"/>
                  </a:ext>
                </a:extLst>
              </a:tr>
              <a:tr h="370840">
                <a:tc>
                  <a:txBody>
                    <a:bodyPr/>
                    <a:lstStyle/>
                    <a:p>
                      <a:pPr algn="ctr" fontAlgn="b"/>
                      <a:r>
                        <a:rPr lang="fr-FR" sz="1600" b="0" i="0" u="none" strike="noStrike" dirty="0">
                          <a:solidFill>
                            <a:srgbClr val="000000"/>
                          </a:solidFill>
                          <a:effectLst/>
                          <a:latin typeface="Marianne" panose="02000000000000000000" pitchFamily="50" charset="0"/>
                        </a:rPr>
                        <a:t>TBVA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a:solidFill>
                            <a:srgbClr val="000000"/>
                          </a:solidFill>
                          <a:effectLst/>
                          <a:latin typeface="Marianne" panose="02000000000000000000" pitchFamily="50" charset="0"/>
                        </a:rPr>
                        <a:t>Tête du bassin versant de l'Armançon - Auxois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        194 650</a:t>
                      </a:r>
                      <a:r>
                        <a:rPr lang="fr-FR" sz="1600" b="0" i="0" u="none" strike="noStrike" baseline="0" dirty="0">
                          <a:solidFill>
                            <a:srgbClr val="000000"/>
                          </a:solidFill>
                          <a:effectLst/>
                          <a:latin typeface="Marianne" panose="02000000000000000000" pitchFamily="50" charset="0"/>
                        </a:rPr>
                        <a:t> </a:t>
                      </a:r>
                      <a:r>
                        <a:rPr lang="fr-FR" sz="1600" b="0" i="0" u="none" strike="noStrike" dirty="0">
                          <a:solidFill>
                            <a:srgbClr val="000000"/>
                          </a:solidFill>
                          <a:effectLst/>
                          <a:latin typeface="Marianne" panose="02000000000000000000" pitchFamily="50"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254 872 €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7492310"/>
                  </a:ext>
                </a:extLst>
              </a:tr>
              <a:tr h="0">
                <a:tc gridSpan="4">
                  <a:txBody>
                    <a:bodyPr/>
                    <a:lstStyle/>
                    <a:p>
                      <a:pPr marL="0" algn="ctr" defTabSz="914400" rtl="0" eaLnBrk="1" latinLnBrk="0" hangingPunct="1"/>
                      <a:r>
                        <a:rPr lang="fr-FR" sz="1600" b="0" i="0" u="none" strike="noStrike" kern="1200" dirty="0">
                          <a:solidFill>
                            <a:srgbClr val="000000"/>
                          </a:solidFill>
                          <a:effectLst/>
                          <a:latin typeface="Marianne" panose="02000000000000000000" pitchFamily="50" charset="0"/>
                          <a:ea typeface="+mn-ea"/>
                          <a:cs typeface="+mn-cs"/>
                        </a:rPr>
                        <a:t>Dossiers retenus en partie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fr-FR" dirty="0"/>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dirty="0"/>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dirty="0"/>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8466596"/>
                  </a:ext>
                </a:extLst>
              </a:tr>
              <a:tr h="370840">
                <a:tc>
                  <a:txBody>
                    <a:bodyPr/>
                    <a:lstStyle/>
                    <a:p>
                      <a:pPr algn="ctr" fontAlgn="b"/>
                      <a:r>
                        <a:rPr lang="fr-FR" sz="1600" b="0" i="0" u="none" strike="noStrike" dirty="0">
                          <a:solidFill>
                            <a:srgbClr val="000000"/>
                          </a:solidFill>
                          <a:effectLst/>
                          <a:latin typeface="Marianne" panose="02000000000000000000" pitchFamily="50" charset="0"/>
                        </a:rPr>
                        <a:t>COTE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Sortant ICHN 21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    1 500 000 €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1 331 199 €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9476050"/>
                  </a:ext>
                </a:extLst>
              </a:tr>
              <a:tr h="370840">
                <a:tc>
                  <a:txBody>
                    <a:bodyPr/>
                    <a:lstStyle/>
                    <a:p>
                      <a:pPr algn="ctr" fontAlgn="b"/>
                      <a:r>
                        <a:rPr lang="fr-FR" sz="1600" b="0" i="0" u="none" strike="noStrike" dirty="0">
                          <a:solidFill>
                            <a:srgbClr val="000000"/>
                          </a:solidFill>
                          <a:effectLst/>
                          <a:latin typeface="Marianne" panose="02000000000000000000" pitchFamily="50" charset="0"/>
                        </a:rPr>
                        <a:t>ESZD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Sortant ICHN 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        587 400 €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410 284 €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69292"/>
                  </a:ext>
                </a:extLst>
              </a:tr>
              <a:tr h="0">
                <a:tc gridSpan="4">
                  <a:txBody>
                    <a:bodyPr/>
                    <a:lstStyle/>
                    <a:p>
                      <a:pPr marL="0" algn="ctr" defTabSz="914400" rtl="0" eaLnBrk="1" latinLnBrk="0" hangingPunct="1"/>
                      <a:r>
                        <a:rPr lang="fr-FR" sz="1600" b="0" i="0" u="none" strike="noStrike" kern="1200" dirty="0">
                          <a:solidFill>
                            <a:srgbClr val="000000"/>
                          </a:solidFill>
                          <a:effectLst/>
                          <a:latin typeface="Marianne" panose="02000000000000000000" pitchFamily="50" charset="0"/>
                          <a:ea typeface="+mn-ea"/>
                          <a:cs typeface="+mn-cs"/>
                        </a:rPr>
                        <a:t>Dossiers initialement retenus en partis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fr-FR" dirty="0"/>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dirty="0"/>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dirty="0"/>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3792521"/>
                  </a:ext>
                </a:extLst>
              </a:tr>
              <a:tr h="370840">
                <a:tc>
                  <a:txBody>
                    <a:bodyPr/>
                    <a:lstStyle/>
                    <a:p>
                      <a:pPr algn="ctr" fontAlgn="b"/>
                      <a:r>
                        <a:rPr lang="fr-FR" sz="1600" b="0" i="0" u="none" strike="noStrike" dirty="0">
                          <a:solidFill>
                            <a:srgbClr val="000000"/>
                          </a:solidFill>
                          <a:effectLst/>
                          <a:latin typeface="Marianne" panose="02000000000000000000" pitchFamily="50" charset="0"/>
                        </a:rPr>
                        <a:t>PSBP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600" b="0" i="0" u="none" strike="noStrike" dirty="0">
                          <a:solidFill>
                            <a:srgbClr val="000000"/>
                          </a:solidFill>
                          <a:effectLst/>
                          <a:latin typeface="Marianne" panose="02000000000000000000" pitchFamily="50" charset="0"/>
                        </a:rPr>
                        <a:t> GIEE Prairies Semences Biodiversité Patrimoine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        150 000 €</a:t>
                      </a:r>
                    </a:p>
                    <a:p>
                      <a:pPr algn="ctr" fontAlgn="b"/>
                      <a:r>
                        <a:rPr lang="fr-FR" sz="1600" b="0" i="0" u="none" strike="noStrike" dirty="0">
                          <a:solidFill>
                            <a:srgbClr val="000000"/>
                          </a:solidFill>
                          <a:effectLst/>
                          <a:latin typeface="Marianne" panose="02000000000000000000" pitchFamily="50" charset="0"/>
                        </a:rPr>
                        <a:t>(ESP1)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177 166 €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1579961"/>
                  </a:ext>
                </a:extLst>
              </a:tr>
            </a:tbl>
          </a:graphicData>
        </a:graphic>
      </p:graphicFrame>
      <p:sp>
        <p:nvSpPr>
          <p:cNvPr id="10" name="ZoneTexte 9"/>
          <p:cNvSpPr txBox="1"/>
          <p:nvPr/>
        </p:nvSpPr>
        <p:spPr>
          <a:xfrm>
            <a:off x="2079812" y="972002"/>
            <a:ext cx="3604128" cy="400110"/>
          </a:xfrm>
          <a:prstGeom prst="rect">
            <a:avLst/>
          </a:prstGeom>
          <a:noFill/>
        </p:spPr>
        <p:txBody>
          <a:bodyPr wrap="none" rtlCol="0">
            <a:spAutoFit/>
          </a:bodyPr>
          <a:lstStyle/>
          <a:p>
            <a:pPr marL="342900" indent="-342900">
              <a:buFont typeface="Wingdings" panose="05000000000000000000" pitchFamily="2" charset="2"/>
              <a:buChar char="Ø"/>
            </a:pPr>
            <a:r>
              <a:rPr lang="fr-FR" sz="2000" b="1" dirty="0">
                <a:latin typeface="Marianne" panose="02000000000000000000" pitchFamily="50" charset="0"/>
                <a:ea typeface="+mj-ea"/>
                <a:cs typeface="Arial" panose="020B0604020202020204" pitchFamily="34" charset="0"/>
              </a:rPr>
              <a:t>Nouveaux</a:t>
            </a:r>
            <a:r>
              <a:rPr lang="fr-FR" sz="2000" dirty="0"/>
              <a:t> </a:t>
            </a:r>
            <a:r>
              <a:rPr lang="fr-FR" sz="2000" b="1" dirty="0">
                <a:latin typeface="Marianne" panose="02000000000000000000" pitchFamily="50" charset="0"/>
                <a:ea typeface="+mj-ea"/>
                <a:cs typeface="Arial" panose="020B0604020202020204" pitchFamily="34" charset="0"/>
              </a:rPr>
              <a:t>PAEC déposés</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04" y="2681082"/>
            <a:ext cx="1602557" cy="1149202"/>
          </a:xfrm>
          <a:prstGeom prst="rect">
            <a:avLst/>
          </a:prstGeom>
        </p:spPr>
      </p:pic>
    </p:spTree>
    <p:extLst>
      <p:ext uri="{BB962C8B-B14F-4D97-AF65-F5344CB8AC3E}">
        <p14:creationId xmlns:p14="http://schemas.microsoft.com/office/powerpoint/2010/main" val="3517035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Bilan par financeur – Etat (2/4)</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32</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942677992"/>
              </p:ext>
            </p:extLst>
          </p:nvPr>
        </p:nvGraphicFramePr>
        <p:xfrm>
          <a:off x="2079812" y="1546115"/>
          <a:ext cx="9395012" cy="4163060"/>
        </p:xfrm>
        <a:graphic>
          <a:graphicData uri="http://schemas.openxmlformats.org/drawingml/2006/table">
            <a:tbl>
              <a:tblPr firstRow="1" bandRow="1">
                <a:tableStyleId>{5C22544A-7EE6-4342-B048-85BDC9FD1C3A}</a:tableStyleId>
              </a:tblPr>
              <a:tblGrid>
                <a:gridCol w="1549741">
                  <a:extLst>
                    <a:ext uri="{9D8B030D-6E8A-4147-A177-3AD203B41FA5}">
                      <a16:colId xmlns:a16="http://schemas.microsoft.com/office/drawing/2014/main" val="3914419404"/>
                    </a:ext>
                  </a:extLst>
                </a:gridCol>
                <a:gridCol w="3439935">
                  <a:extLst>
                    <a:ext uri="{9D8B030D-6E8A-4147-A177-3AD203B41FA5}">
                      <a16:colId xmlns:a16="http://schemas.microsoft.com/office/drawing/2014/main" val="2431633166"/>
                    </a:ext>
                  </a:extLst>
                </a:gridCol>
                <a:gridCol w="2056582">
                  <a:extLst>
                    <a:ext uri="{9D8B030D-6E8A-4147-A177-3AD203B41FA5}">
                      <a16:colId xmlns:a16="http://schemas.microsoft.com/office/drawing/2014/main" val="1411652949"/>
                    </a:ext>
                  </a:extLst>
                </a:gridCol>
                <a:gridCol w="2348754">
                  <a:extLst>
                    <a:ext uri="{9D8B030D-6E8A-4147-A177-3AD203B41FA5}">
                      <a16:colId xmlns:a16="http://schemas.microsoft.com/office/drawing/2014/main" val="4274989805"/>
                    </a:ext>
                  </a:extLst>
                </a:gridCol>
              </a:tblGrid>
              <a:tr h="370840">
                <a:tc>
                  <a:txBody>
                    <a:bodyPr/>
                    <a:lstStyle/>
                    <a:p>
                      <a:pPr algn="ctr"/>
                      <a:r>
                        <a:rPr lang="fr-FR" sz="1600" b="0" dirty="0">
                          <a:solidFill>
                            <a:sysClr val="windowText" lastClr="000000"/>
                          </a:solidFill>
                          <a:latin typeface="Marianne" panose="02000000000000000000" pitchFamily="50" charset="0"/>
                        </a:rPr>
                        <a:t>Code</a:t>
                      </a:r>
                      <a:r>
                        <a:rPr lang="fr-FR" sz="1600" b="0" baseline="0" dirty="0">
                          <a:solidFill>
                            <a:sysClr val="windowText" lastClr="000000"/>
                          </a:solidFill>
                          <a:latin typeface="Marianne" panose="02000000000000000000" pitchFamily="50" charset="0"/>
                        </a:rPr>
                        <a:t> territoire</a:t>
                      </a:r>
                      <a:endParaRPr lang="fr-FR" sz="1600" b="0" dirty="0">
                        <a:solidFill>
                          <a:sysClr val="windowText" lastClr="000000"/>
                        </a:solidFill>
                        <a:latin typeface="Marianne" panose="020000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Nom dossier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Montant demandé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Montant contractualisé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82636039"/>
                  </a:ext>
                </a:extLst>
              </a:tr>
              <a:tr h="370840">
                <a:tc>
                  <a:txBody>
                    <a:bodyPr/>
                    <a:lstStyle/>
                    <a:p>
                      <a:pPr algn="ctr" fontAlgn="b"/>
                      <a:r>
                        <a:rPr lang="fr-FR" sz="1600" b="0" i="0" u="none" strike="noStrike" dirty="0">
                          <a:solidFill>
                            <a:srgbClr val="000000"/>
                          </a:solidFill>
                          <a:effectLst/>
                          <a:latin typeface="Marianne" panose="02000000000000000000" pitchFamily="50" charset="0"/>
                        </a:rPr>
                        <a:t>AMOG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a:solidFill>
                            <a:srgbClr val="000000"/>
                          </a:solidFill>
                          <a:effectLst/>
                          <a:latin typeface="Marianne" panose="02000000000000000000" pitchFamily="50" charset="0"/>
                        </a:rPr>
                        <a:t>Bocage, forêt et milieux humides des </a:t>
                      </a:r>
                      <a:r>
                        <a:rPr lang="fr-FR" sz="1600" b="0" i="0" u="none" strike="noStrike" dirty="0" err="1">
                          <a:solidFill>
                            <a:srgbClr val="000000"/>
                          </a:solidFill>
                          <a:effectLst/>
                          <a:latin typeface="Marianne" panose="02000000000000000000" pitchFamily="50" charset="0"/>
                        </a:rPr>
                        <a:t>Amognes</a:t>
                      </a:r>
                      <a:r>
                        <a:rPr lang="fr-FR" sz="1600" b="0" i="0" u="none" strike="noStrike" dirty="0">
                          <a:solidFill>
                            <a:srgbClr val="000000"/>
                          </a:solidFill>
                          <a:effectLst/>
                          <a:latin typeface="Marianne" panose="02000000000000000000" pitchFamily="50" charset="0"/>
                        </a:rPr>
                        <a:t> et du bassin de la Machine (ZPS, ZSC)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299 125</a:t>
                      </a:r>
                      <a:r>
                        <a:rPr lang="fr-FR" sz="1600" b="0" i="0" u="none" strike="noStrike" baseline="0" dirty="0">
                          <a:solidFill>
                            <a:srgbClr val="000000"/>
                          </a:solidFill>
                          <a:effectLst/>
                          <a:latin typeface="Marianne" panose="02000000000000000000" pitchFamily="50" charset="0"/>
                        </a:rPr>
                        <a:t> </a:t>
                      </a:r>
                      <a:r>
                        <a:rPr lang="fr-FR" sz="1600" b="0" i="0" u="none" strike="noStrike" dirty="0">
                          <a:solidFill>
                            <a:srgbClr val="000000"/>
                          </a:solidFill>
                          <a:effectLst/>
                          <a:latin typeface="Marianne" panose="02000000000000000000" pitchFamily="50"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121 929€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5656908"/>
                  </a:ext>
                </a:extLst>
              </a:tr>
              <a:tr h="370840">
                <a:tc>
                  <a:txBody>
                    <a:bodyPr/>
                    <a:lstStyle/>
                    <a:p>
                      <a:pPr algn="ctr" fontAlgn="b"/>
                      <a:r>
                        <a:rPr lang="fr-FR" sz="1600" b="0" i="0" u="none" strike="noStrike" dirty="0">
                          <a:solidFill>
                            <a:srgbClr val="000000"/>
                          </a:solidFill>
                          <a:effectLst/>
                          <a:latin typeface="Marianne" panose="02000000000000000000" pitchFamily="50" charset="0"/>
                        </a:rPr>
                        <a:t>AMPV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a:solidFill>
                            <a:srgbClr val="000000"/>
                          </a:solidFill>
                          <a:effectLst/>
                          <a:latin typeface="Marianne" panose="02000000000000000000" pitchFamily="50" charset="0"/>
                        </a:rPr>
                        <a:t>L'autre Pays de la Mirabelle des coteaux de Villersexel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74 790 €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28 663 €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7492310"/>
                  </a:ext>
                </a:extLst>
              </a:tr>
              <a:tr h="370840">
                <a:tc>
                  <a:txBody>
                    <a:bodyPr/>
                    <a:lstStyle/>
                    <a:p>
                      <a:pPr algn="ctr" fontAlgn="b"/>
                      <a:r>
                        <a:rPr lang="fr-FR" sz="1600" b="0" i="0" u="none" strike="noStrike" dirty="0">
                          <a:solidFill>
                            <a:srgbClr val="000000"/>
                          </a:solidFill>
                          <a:effectLst/>
                          <a:latin typeface="Marianne" panose="02000000000000000000" pitchFamily="50" charset="0"/>
                        </a:rPr>
                        <a:t>CHAM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a:solidFill>
                            <a:srgbClr val="000000"/>
                          </a:solidFill>
                          <a:effectLst/>
                          <a:latin typeface="Marianne" panose="02000000000000000000" pitchFamily="50" charset="0"/>
                        </a:rPr>
                        <a:t>Pelouses sèches de Champlitte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157 600 €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227 €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1579961"/>
                  </a:ext>
                </a:extLst>
              </a:tr>
              <a:tr h="370840">
                <a:tc>
                  <a:txBody>
                    <a:bodyPr/>
                    <a:lstStyle/>
                    <a:p>
                      <a:pPr algn="ctr" fontAlgn="b"/>
                      <a:r>
                        <a:rPr lang="fr-FR" sz="1600" b="0" i="0" u="none" strike="noStrike" dirty="0">
                          <a:solidFill>
                            <a:srgbClr val="000000"/>
                          </a:solidFill>
                          <a:effectLst/>
                          <a:latin typeface="Marianne" panose="02000000000000000000" pitchFamily="50" charset="0"/>
                        </a:rPr>
                        <a:t>FRAB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a:solidFill>
                            <a:srgbClr val="000000"/>
                          </a:solidFill>
                          <a:effectLst/>
                          <a:latin typeface="Marianne" panose="02000000000000000000" pitchFamily="50" charset="0"/>
                        </a:rPr>
                        <a:t>PAEC élevage de Monogastriques Région Bourgogne-Franche-Comté</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202 125</a:t>
                      </a:r>
                      <a:r>
                        <a:rPr lang="fr-FR" sz="1600" b="0" i="0" u="none" strike="noStrike" baseline="0" dirty="0">
                          <a:solidFill>
                            <a:srgbClr val="000000"/>
                          </a:solidFill>
                          <a:effectLst/>
                          <a:latin typeface="Marianne" panose="02000000000000000000" pitchFamily="50" charset="0"/>
                        </a:rPr>
                        <a:t> </a:t>
                      </a:r>
                      <a:r>
                        <a:rPr lang="fr-FR" sz="1600" b="0" i="0" u="none" strike="noStrike" dirty="0">
                          <a:solidFill>
                            <a:srgbClr val="000000"/>
                          </a:solidFill>
                          <a:effectLst/>
                          <a:latin typeface="Marianne" panose="02000000000000000000" pitchFamily="50"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167 985 €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1448007"/>
                  </a:ext>
                </a:extLst>
              </a:tr>
              <a:tr h="370840">
                <a:tc>
                  <a:txBody>
                    <a:bodyPr/>
                    <a:lstStyle/>
                    <a:p>
                      <a:pPr algn="ctr" fontAlgn="b"/>
                      <a:r>
                        <a:rPr lang="fr-FR" sz="1600" b="0" i="0" u="none" strike="noStrike" dirty="0">
                          <a:solidFill>
                            <a:srgbClr val="000000"/>
                          </a:solidFill>
                          <a:effectLst/>
                          <a:latin typeface="Marianne" panose="02000000000000000000" pitchFamily="50" charset="0"/>
                        </a:rPr>
                        <a:t>GDOO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a:solidFill>
                            <a:srgbClr val="000000"/>
                          </a:solidFill>
                          <a:effectLst/>
                          <a:latin typeface="Marianne" panose="02000000000000000000" pitchFamily="50" charset="0"/>
                        </a:rPr>
                        <a:t>Grand Dole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50 210 €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333 €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0145461"/>
                  </a:ext>
                </a:extLst>
              </a:tr>
              <a:tr h="370840">
                <a:tc>
                  <a:txBody>
                    <a:bodyPr/>
                    <a:lstStyle/>
                    <a:p>
                      <a:pPr algn="ctr" fontAlgn="b"/>
                      <a:r>
                        <a:rPr lang="fr-FR" sz="1600" b="0" i="0" u="none" strike="noStrike" dirty="0">
                          <a:solidFill>
                            <a:srgbClr val="000000"/>
                          </a:solidFill>
                          <a:effectLst/>
                          <a:latin typeface="Marianne" panose="02000000000000000000" pitchFamily="50" charset="0"/>
                        </a:rPr>
                        <a:t>HJOO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a:solidFill>
                            <a:srgbClr val="000000"/>
                          </a:solidFill>
                          <a:effectLst/>
                          <a:latin typeface="Marianne" panose="02000000000000000000" pitchFamily="50" charset="0"/>
                        </a:rPr>
                        <a:t>PAEC Haut-Jura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688 500 €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695 273 €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0319629"/>
                  </a:ext>
                </a:extLst>
              </a:tr>
              <a:tr h="370840">
                <a:tc>
                  <a:txBody>
                    <a:bodyPr/>
                    <a:lstStyle/>
                    <a:p>
                      <a:pPr algn="ctr" fontAlgn="b"/>
                      <a:r>
                        <a:rPr lang="fr-FR" sz="1600" b="0" i="0" u="none" strike="noStrike" dirty="0">
                          <a:solidFill>
                            <a:srgbClr val="000000"/>
                          </a:solidFill>
                          <a:effectLst/>
                          <a:latin typeface="Marianne" panose="02000000000000000000" pitchFamily="50" charset="0"/>
                        </a:rPr>
                        <a:t>VLID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FR" sz="1600" b="0" i="0" u="none" strike="noStrike" kern="1200" dirty="0">
                          <a:solidFill>
                            <a:srgbClr val="000000"/>
                          </a:solidFill>
                          <a:effectLst/>
                          <a:latin typeface="Marianne" panose="02000000000000000000" pitchFamily="50" charset="0"/>
                          <a:ea typeface="+mn-ea"/>
                          <a:cs typeface="+mn-cs"/>
                        </a:rPr>
                        <a:t>Val de Loire Nivernais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kern="1200" dirty="0">
                          <a:solidFill>
                            <a:sysClr val="windowText" lastClr="000000"/>
                          </a:solidFill>
                          <a:latin typeface="Marianne" panose="02000000000000000000" pitchFamily="50" charset="0"/>
                          <a:ea typeface="+mn-ea"/>
                          <a:cs typeface="+mn-cs"/>
                        </a:rPr>
                        <a:t> 653 850 €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256 773 €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809233"/>
                  </a:ext>
                </a:extLst>
              </a:tr>
              <a:tr h="370840">
                <a:tc>
                  <a:txBody>
                    <a:bodyPr/>
                    <a:lstStyle/>
                    <a:p>
                      <a:pPr algn="ctr" fontAlgn="b"/>
                      <a:r>
                        <a:rPr lang="fr-FR" sz="1600" b="0" i="0" u="none" strike="noStrike" dirty="0">
                          <a:solidFill>
                            <a:srgbClr val="000000"/>
                          </a:solidFill>
                          <a:effectLst/>
                          <a:latin typeface="Marianne" panose="02000000000000000000" pitchFamily="50" charset="0"/>
                        </a:rPr>
                        <a:t>PNFO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a:solidFill>
                            <a:srgbClr val="000000"/>
                          </a:solidFill>
                          <a:effectLst/>
                          <a:latin typeface="Marianne" panose="02000000000000000000" pitchFamily="50" charset="0"/>
                        </a:rPr>
                        <a:t>Parc national de forêts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123 950 €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112 260 €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2768458"/>
                  </a:ext>
                </a:extLst>
              </a:tr>
            </a:tbl>
          </a:graphicData>
        </a:graphic>
      </p:graphicFrame>
      <p:sp>
        <p:nvSpPr>
          <p:cNvPr id="10" name="ZoneTexte 9"/>
          <p:cNvSpPr txBox="1"/>
          <p:nvPr/>
        </p:nvSpPr>
        <p:spPr>
          <a:xfrm>
            <a:off x="2079812" y="972002"/>
            <a:ext cx="10077118" cy="400110"/>
          </a:xfrm>
          <a:prstGeom prst="rect">
            <a:avLst/>
          </a:prstGeom>
          <a:noFill/>
        </p:spPr>
        <p:txBody>
          <a:bodyPr wrap="none" rtlCol="0">
            <a:spAutoFit/>
          </a:bodyPr>
          <a:lstStyle/>
          <a:p>
            <a:pPr marL="342900" indent="-342900">
              <a:buFont typeface="Wingdings" panose="05000000000000000000" pitchFamily="2" charset="2"/>
              <a:buChar char="Ø"/>
            </a:pPr>
            <a:r>
              <a:rPr lang="fr-FR" sz="2000" b="1" dirty="0">
                <a:latin typeface="Marianne" panose="02000000000000000000" pitchFamily="50" charset="0"/>
                <a:ea typeface="+mj-ea"/>
                <a:cs typeface="Arial" panose="020B0604020202020204" pitchFamily="34" charset="0"/>
              </a:rPr>
              <a:t>Anciens PAEC sur financement uniquement Etat – mesures localisées &amp; Mono</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04" y="2681082"/>
            <a:ext cx="1602557" cy="1149202"/>
          </a:xfrm>
          <a:prstGeom prst="rect">
            <a:avLst/>
          </a:prstGeom>
        </p:spPr>
      </p:pic>
    </p:spTree>
    <p:extLst>
      <p:ext uri="{BB962C8B-B14F-4D97-AF65-F5344CB8AC3E}">
        <p14:creationId xmlns:p14="http://schemas.microsoft.com/office/powerpoint/2010/main" val="2760816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Bilan par financeur – Etat (3/4)</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33</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2156336981"/>
              </p:ext>
            </p:extLst>
          </p:nvPr>
        </p:nvGraphicFramePr>
        <p:xfrm>
          <a:off x="2635623" y="3018045"/>
          <a:ext cx="7944970" cy="1445260"/>
        </p:xfrm>
        <a:graphic>
          <a:graphicData uri="http://schemas.openxmlformats.org/drawingml/2006/table">
            <a:tbl>
              <a:tblPr firstRow="1" bandRow="1">
                <a:tableStyleId>{5C22544A-7EE6-4342-B048-85BDC9FD1C3A}</a:tableStyleId>
              </a:tblPr>
              <a:tblGrid>
                <a:gridCol w="1310551">
                  <a:extLst>
                    <a:ext uri="{9D8B030D-6E8A-4147-A177-3AD203B41FA5}">
                      <a16:colId xmlns:a16="http://schemas.microsoft.com/office/drawing/2014/main" val="3914419404"/>
                    </a:ext>
                  </a:extLst>
                </a:gridCol>
                <a:gridCol w="2909010">
                  <a:extLst>
                    <a:ext uri="{9D8B030D-6E8A-4147-A177-3AD203B41FA5}">
                      <a16:colId xmlns:a16="http://schemas.microsoft.com/office/drawing/2014/main" val="2431633166"/>
                    </a:ext>
                  </a:extLst>
                </a:gridCol>
                <a:gridCol w="1739166">
                  <a:extLst>
                    <a:ext uri="{9D8B030D-6E8A-4147-A177-3AD203B41FA5}">
                      <a16:colId xmlns:a16="http://schemas.microsoft.com/office/drawing/2014/main" val="1411652949"/>
                    </a:ext>
                  </a:extLst>
                </a:gridCol>
                <a:gridCol w="1986243">
                  <a:extLst>
                    <a:ext uri="{9D8B030D-6E8A-4147-A177-3AD203B41FA5}">
                      <a16:colId xmlns:a16="http://schemas.microsoft.com/office/drawing/2014/main" val="3001478655"/>
                    </a:ext>
                  </a:extLst>
                </a:gridCol>
              </a:tblGrid>
              <a:tr h="370840">
                <a:tc>
                  <a:txBody>
                    <a:bodyPr/>
                    <a:lstStyle/>
                    <a:p>
                      <a:pPr algn="ctr"/>
                      <a:r>
                        <a:rPr lang="fr-FR" sz="1600" b="0" dirty="0">
                          <a:solidFill>
                            <a:sysClr val="windowText" lastClr="000000"/>
                          </a:solidFill>
                          <a:latin typeface="Marianne" panose="02000000000000000000" pitchFamily="50" charset="0"/>
                        </a:rPr>
                        <a:t>Code</a:t>
                      </a:r>
                      <a:r>
                        <a:rPr lang="fr-FR" sz="1600" b="0" baseline="0" dirty="0">
                          <a:solidFill>
                            <a:sysClr val="windowText" lastClr="000000"/>
                          </a:solidFill>
                          <a:latin typeface="Marianne" panose="02000000000000000000" pitchFamily="50" charset="0"/>
                        </a:rPr>
                        <a:t> territoire</a:t>
                      </a:r>
                      <a:endParaRPr lang="fr-FR" sz="1600" b="0" dirty="0">
                        <a:solidFill>
                          <a:sysClr val="windowText" lastClr="000000"/>
                        </a:solidFill>
                        <a:latin typeface="Marianne" panose="020000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Nom dossier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Montant déposé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Montant contractualisé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82636039"/>
                  </a:ext>
                </a:extLst>
              </a:tr>
              <a:tr h="370840">
                <a:tc>
                  <a:txBody>
                    <a:bodyPr/>
                    <a:lstStyle/>
                    <a:p>
                      <a:pPr algn="ctr" fontAlgn="b"/>
                      <a:r>
                        <a:rPr lang="fr-FR" sz="1600" b="0" i="0" u="none" strike="noStrike" dirty="0">
                          <a:solidFill>
                            <a:srgbClr val="000000"/>
                          </a:solidFill>
                          <a:effectLst/>
                          <a:latin typeface="Marianne" panose="02000000000000000000" pitchFamily="50" charset="0"/>
                        </a:rPr>
                        <a:t>IBFC</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a:solidFill>
                            <a:srgbClr val="000000"/>
                          </a:solidFill>
                          <a:effectLst/>
                          <a:latin typeface="Marianne" panose="02000000000000000000" pitchFamily="50" charset="0"/>
                        </a:rPr>
                        <a:t>Zones intermédiaires de Bourgogne Franche-Comté</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5 290 000</a:t>
                      </a:r>
                      <a:r>
                        <a:rPr lang="fr-FR" sz="1600" b="0" i="0" u="none" strike="noStrike" baseline="0" dirty="0">
                          <a:solidFill>
                            <a:srgbClr val="000000"/>
                          </a:solidFill>
                          <a:effectLst/>
                          <a:latin typeface="Marianne" panose="02000000000000000000" pitchFamily="50" charset="0"/>
                        </a:rPr>
                        <a:t> </a:t>
                      </a:r>
                      <a:r>
                        <a:rPr lang="fr-FR" sz="1600" b="0" i="0" u="none" strike="noStrike" dirty="0">
                          <a:solidFill>
                            <a:srgbClr val="000000"/>
                          </a:solidFill>
                          <a:effectLst/>
                          <a:latin typeface="Marianne" panose="02000000000000000000" pitchFamily="50" charset="0"/>
                        </a:rPr>
                        <a:t>€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1 943 077 €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0767602"/>
                  </a:ext>
                </a:extLst>
              </a:tr>
              <a:tr h="370840">
                <a:tc>
                  <a:txBody>
                    <a:bodyPr/>
                    <a:lstStyle/>
                    <a:p>
                      <a:pPr algn="ctr" fontAlgn="b"/>
                      <a:r>
                        <a:rPr lang="fr-FR" sz="1600" b="0" i="0" u="none" strike="noStrike">
                          <a:solidFill>
                            <a:srgbClr val="000000"/>
                          </a:solidFill>
                          <a:effectLst/>
                          <a:latin typeface="Marianne" panose="02000000000000000000" pitchFamily="50" charset="0"/>
                        </a:rPr>
                        <a:t>AUAC</a:t>
                      </a:r>
                      <a:endParaRPr lang="fr-FR" sz="1600" b="0" i="0" u="none" strike="noStrike" dirty="0">
                        <a:solidFill>
                          <a:srgbClr val="000000"/>
                        </a:solidFill>
                        <a:effectLst/>
                        <a:latin typeface="Marianne" panose="02000000000000000000" pitchFamily="50"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a:solidFill>
                            <a:srgbClr val="000000"/>
                          </a:solidFill>
                          <a:effectLst/>
                          <a:latin typeface="Marianne" panose="02000000000000000000" pitchFamily="50" charset="0"/>
                        </a:rPr>
                        <a:t>Auxois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435 000€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537 162 €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751284"/>
                  </a:ext>
                </a:extLst>
              </a:tr>
            </a:tbl>
          </a:graphicData>
        </a:graphic>
      </p:graphicFrame>
      <p:sp>
        <p:nvSpPr>
          <p:cNvPr id="10" name="ZoneTexte 9"/>
          <p:cNvSpPr txBox="1"/>
          <p:nvPr/>
        </p:nvSpPr>
        <p:spPr>
          <a:xfrm>
            <a:off x="1963162" y="1993978"/>
            <a:ext cx="4283993" cy="400110"/>
          </a:xfrm>
          <a:prstGeom prst="rect">
            <a:avLst/>
          </a:prstGeom>
          <a:noFill/>
        </p:spPr>
        <p:txBody>
          <a:bodyPr wrap="none" rtlCol="0">
            <a:spAutoFit/>
          </a:bodyPr>
          <a:lstStyle/>
          <a:p>
            <a:pPr marL="342900" indent="-342900">
              <a:buFont typeface="Wingdings" panose="05000000000000000000" pitchFamily="2" charset="2"/>
              <a:buChar char="Ø"/>
            </a:pPr>
            <a:r>
              <a:rPr lang="fr-FR" sz="2000" b="1" dirty="0">
                <a:latin typeface="Marianne" panose="02000000000000000000" pitchFamily="50" charset="0"/>
                <a:ea typeface="+mj-ea"/>
                <a:cs typeface="Arial" panose="020B0604020202020204" pitchFamily="34" charset="0"/>
              </a:rPr>
              <a:t>Anciens PAEC MAEC systèmes</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255" y="3166074"/>
            <a:ext cx="1602557" cy="1149202"/>
          </a:xfrm>
          <a:prstGeom prst="rect">
            <a:avLst/>
          </a:prstGeom>
        </p:spPr>
      </p:pic>
    </p:spTree>
    <p:extLst>
      <p:ext uri="{BB962C8B-B14F-4D97-AF65-F5344CB8AC3E}">
        <p14:creationId xmlns:p14="http://schemas.microsoft.com/office/powerpoint/2010/main" val="1105944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Bilan par financeur – Etat (4/4)</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34</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4005580599"/>
              </p:ext>
            </p:extLst>
          </p:nvPr>
        </p:nvGraphicFramePr>
        <p:xfrm>
          <a:off x="2079811" y="1546115"/>
          <a:ext cx="9484658" cy="4282440"/>
        </p:xfrm>
        <a:graphic>
          <a:graphicData uri="http://schemas.openxmlformats.org/drawingml/2006/table">
            <a:tbl>
              <a:tblPr firstRow="1" bandRow="1">
                <a:tableStyleId>{5C22544A-7EE6-4342-B048-85BDC9FD1C3A}</a:tableStyleId>
              </a:tblPr>
              <a:tblGrid>
                <a:gridCol w="1564528">
                  <a:extLst>
                    <a:ext uri="{9D8B030D-6E8A-4147-A177-3AD203B41FA5}">
                      <a16:colId xmlns:a16="http://schemas.microsoft.com/office/drawing/2014/main" val="3914419404"/>
                    </a:ext>
                  </a:extLst>
                </a:gridCol>
                <a:gridCol w="3472759">
                  <a:extLst>
                    <a:ext uri="{9D8B030D-6E8A-4147-A177-3AD203B41FA5}">
                      <a16:colId xmlns:a16="http://schemas.microsoft.com/office/drawing/2014/main" val="2431633166"/>
                    </a:ext>
                  </a:extLst>
                </a:gridCol>
                <a:gridCol w="2076206">
                  <a:extLst>
                    <a:ext uri="{9D8B030D-6E8A-4147-A177-3AD203B41FA5}">
                      <a16:colId xmlns:a16="http://schemas.microsoft.com/office/drawing/2014/main" val="1411652949"/>
                    </a:ext>
                  </a:extLst>
                </a:gridCol>
                <a:gridCol w="2371165">
                  <a:extLst>
                    <a:ext uri="{9D8B030D-6E8A-4147-A177-3AD203B41FA5}">
                      <a16:colId xmlns:a16="http://schemas.microsoft.com/office/drawing/2014/main" val="3001478655"/>
                    </a:ext>
                  </a:extLst>
                </a:gridCol>
              </a:tblGrid>
              <a:tr h="370840">
                <a:tc>
                  <a:txBody>
                    <a:bodyPr/>
                    <a:lstStyle/>
                    <a:p>
                      <a:pPr algn="ctr"/>
                      <a:r>
                        <a:rPr lang="fr-FR" sz="1600" b="0" dirty="0">
                          <a:solidFill>
                            <a:sysClr val="windowText" lastClr="000000"/>
                          </a:solidFill>
                          <a:latin typeface="Marianne" panose="02000000000000000000" pitchFamily="50" charset="0"/>
                        </a:rPr>
                        <a:t>Code</a:t>
                      </a:r>
                      <a:r>
                        <a:rPr lang="fr-FR" sz="1600" b="0" baseline="0" dirty="0">
                          <a:solidFill>
                            <a:sysClr val="windowText" lastClr="000000"/>
                          </a:solidFill>
                          <a:latin typeface="Marianne" panose="02000000000000000000" pitchFamily="50" charset="0"/>
                        </a:rPr>
                        <a:t> territoire</a:t>
                      </a:r>
                      <a:endParaRPr lang="fr-FR" sz="1600" b="0" dirty="0">
                        <a:solidFill>
                          <a:sysClr val="windowText" lastClr="000000"/>
                        </a:solidFill>
                        <a:latin typeface="Marianne" panose="020000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Nom dossier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Montant déposé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fr-FR" sz="1600" b="0" dirty="0">
                          <a:solidFill>
                            <a:sysClr val="windowText" lastClr="000000"/>
                          </a:solidFill>
                          <a:latin typeface="Marianne" panose="02000000000000000000" pitchFamily="50" charset="0"/>
                        </a:rPr>
                        <a:t>Montant contractualisé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82636039"/>
                  </a:ext>
                </a:extLst>
              </a:tr>
              <a:tr h="370840">
                <a:tc>
                  <a:txBody>
                    <a:bodyPr/>
                    <a:lstStyle/>
                    <a:p>
                      <a:pPr algn="ctr" fontAlgn="b"/>
                      <a:r>
                        <a:rPr lang="fr-FR" sz="1600" b="0" i="0" u="none" strike="noStrike">
                          <a:solidFill>
                            <a:srgbClr val="000000"/>
                          </a:solidFill>
                          <a:effectLst/>
                          <a:latin typeface="Marianne" panose="02000000000000000000" pitchFamily="50" charset="0"/>
                        </a:rPr>
                        <a:t>BVDE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a:solidFill>
                            <a:srgbClr val="000000"/>
                          </a:solidFill>
                          <a:effectLst/>
                          <a:latin typeface="Marianne" panose="02000000000000000000" pitchFamily="50" charset="0"/>
                        </a:rPr>
                        <a:t>Basse Vallée du Doubs et étangs associés entre Jura et Saône et Loire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               710,00 €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600" b="0" i="0" u="none" strike="noStrike" dirty="0">
                        <a:solidFill>
                          <a:srgbClr val="000000"/>
                        </a:solidFill>
                        <a:effectLst/>
                        <a:latin typeface="Marianne" panose="020000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65656908"/>
                  </a:ext>
                </a:extLst>
              </a:tr>
              <a:tr h="370840">
                <a:tc>
                  <a:txBody>
                    <a:bodyPr/>
                    <a:lstStyle/>
                    <a:p>
                      <a:pPr algn="ctr" fontAlgn="b"/>
                      <a:r>
                        <a:rPr lang="fr-FR" sz="1600" b="0" i="0" u="none" strike="noStrike">
                          <a:solidFill>
                            <a:srgbClr val="000000"/>
                          </a:solidFill>
                          <a:effectLst/>
                          <a:latin typeface="Marianne" panose="02000000000000000000" pitchFamily="50" charset="0"/>
                        </a:rPr>
                        <a:t>CLUN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a:solidFill>
                            <a:srgbClr val="000000"/>
                          </a:solidFill>
                          <a:effectLst/>
                          <a:latin typeface="Marianne" panose="02000000000000000000" pitchFamily="50" charset="0"/>
                        </a:rPr>
                        <a:t>Site Natura 2000 Forêts, bocage et milieux humides du bassin de la Grosne et du Clunisois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          25 750,00 €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27 772 €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7492310"/>
                  </a:ext>
                </a:extLst>
              </a:tr>
              <a:tr h="370840">
                <a:tc>
                  <a:txBody>
                    <a:bodyPr/>
                    <a:lstStyle/>
                    <a:p>
                      <a:pPr algn="ctr" fontAlgn="b"/>
                      <a:r>
                        <a:rPr lang="fr-FR" sz="1600" b="0" i="0" u="none" strike="noStrike">
                          <a:solidFill>
                            <a:srgbClr val="000000"/>
                          </a:solidFill>
                          <a:effectLst/>
                          <a:latin typeface="Marianne" panose="02000000000000000000" pitchFamily="50" charset="0"/>
                        </a:rPr>
                        <a:t>DDOO</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a:solidFill>
                            <a:srgbClr val="000000"/>
                          </a:solidFill>
                          <a:effectLst/>
                          <a:latin typeface="Marianne" panose="02000000000000000000" pitchFamily="50" charset="0"/>
                        </a:rPr>
                        <a:t>Vallée du Dessoubre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            1 020,00 €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r-FR" sz="1600" b="0" i="0" u="none" strike="noStrike" kern="1200" dirty="0">
                        <a:solidFill>
                          <a:srgbClr val="000000"/>
                        </a:solidFill>
                        <a:effectLst/>
                        <a:latin typeface="Marianne" panose="02000000000000000000" pitchFamily="50" charset="0"/>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41579961"/>
                  </a:ext>
                </a:extLst>
              </a:tr>
              <a:tr h="370840">
                <a:tc>
                  <a:txBody>
                    <a:bodyPr/>
                    <a:lstStyle/>
                    <a:p>
                      <a:pPr algn="ctr" fontAlgn="b"/>
                      <a:r>
                        <a:rPr lang="fr-FR" sz="1600" b="0" i="0" u="none" strike="noStrike">
                          <a:solidFill>
                            <a:srgbClr val="000000"/>
                          </a:solidFill>
                          <a:effectLst/>
                          <a:latin typeface="Marianne" panose="02000000000000000000" pitchFamily="50" charset="0"/>
                        </a:rPr>
                        <a:t>GIEE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a:solidFill>
                            <a:srgbClr val="000000"/>
                          </a:solidFill>
                          <a:effectLst/>
                          <a:latin typeface="Marianne" panose="02000000000000000000" pitchFamily="50" charset="0"/>
                        </a:rPr>
                        <a:t>Prairies DOR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            1 640,00 €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63 392 €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1448007"/>
                  </a:ext>
                </a:extLst>
              </a:tr>
              <a:tr h="370840">
                <a:tc>
                  <a:txBody>
                    <a:bodyPr/>
                    <a:lstStyle/>
                    <a:p>
                      <a:pPr algn="ctr" fontAlgn="b"/>
                      <a:r>
                        <a:rPr lang="fr-FR" sz="1600" b="0" i="0" u="none" strike="noStrike" dirty="0">
                          <a:solidFill>
                            <a:srgbClr val="000000"/>
                          </a:solidFill>
                          <a:effectLst/>
                          <a:latin typeface="Marianne" panose="02000000000000000000" pitchFamily="50" charset="0"/>
                        </a:rPr>
                        <a:t>VDSE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a:solidFill>
                            <a:srgbClr val="000000"/>
                          </a:solidFill>
                          <a:effectLst/>
                          <a:latin typeface="Marianne" panose="02000000000000000000" pitchFamily="50" charset="0"/>
                        </a:rPr>
                        <a:t>Saône </a:t>
                      </a:r>
                      <a:r>
                        <a:rPr lang="fr-FR" sz="1600" b="0" i="0" u="none" strike="noStrike" dirty="0" err="1">
                          <a:solidFill>
                            <a:srgbClr val="000000"/>
                          </a:solidFill>
                          <a:effectLst/>
                          <a:latin typeface="Marianne" panose="02000000000000000000" pitchFamily="50" charset="0"/>
                        </a:rPr>
                        <a:t>Grosne</a:t>
                      </a:r>
                      <a:r>
                        <a:rPr lang="fr-FR" sz="1600" b="0" i="0" u="none" strike="noStrike" dirty="0">
                          <a:solidFill>
                            <a:srgbClr val="000000"/>
                          </a:solidFill>
                          <a:effectLst/>
                          <a:latin typeface="Marianne" panose="02000000000000000000" pitchFamily="50" charset="0"/>
                        </a:rPr>
                        <a:t> Seille 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          97 800,00 €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40 946 €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0145461"/>
                  </a:ext>
                </a:extLst>
              </a:tr>
              <a:tr h="370840">
                <a:tc>
                  <a:txBody>
                    <a:bodyPr/>
                    <a:lstStyle/>
                    <a:p>
                      <a:pPr algn="ctr" fontAlgn="b"/>
                      <a:r>
                        <a:rPr lang="fr-FR" sz="1600" b="0" i="0" u="none" strike="noStrike" dirty="0">
                          <a:solidFill>
                            <a:srgbClr val="000000"/>
                          </a:solidFill>
                          <a:effectLst/>
                          <a:latin typeface="Marianne" panose="02000000000000000000" pitchFamily="50" charset="0"/>
                        </a:rPr>
                        <a:t>VLOA</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kern="1200" dirty="0">
                          <a:solidFill>
                            <a:sysClr val="windowText" lastClr="000000"/>
                          </a:solidFill>
                          <a:latin typeface="Marianne" panose="02000000000000000000" pitchFamily="50" charset="0"/>
                          <a:ea typeface="+mn-ea"/>
                          <a:cs typeface="+mn-cs"/>
                        </a:rPr>
                        <a:t>Vallées de la Loire et de l'Allier</a:t>
                      </a:r>
                      <a:endParaRPr lang="fr-FR" sz="1600" b="0" i="0" u="none" strike="noStrike" dirty="0">
                        <a:solidFill>
                          <a:srgbClr val="000000"/>
                        </a:solidFill>
                        <a:effectLst/>
                        <a:latin typeface="Marianne" panose="020000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        189 650,00 €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189 650 €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1404161"/>
                  </a:ext>
                </a:extLst>
              </a:tr>
              <a:tr h="370840">
                <a:tc>
                  <a:txBody>
                    <a:bodyPr/>
                    <a:lstStyle/>
                    <a:p>
                      <a:pPr algn="ctr" fontAlgn="b"/>
                      <a:r>
                        <a:rPr lang="fr-FR" sz="1600" b="0" i="0" u="none" strike="noStrike">
                          <a:solidFill>
                            <a:srgbClr val="000000"/>
                          </a:solidFill>
                          <a:effectLst/>
                          <a:latin typeface="Marianne" panose="02000000000000000000" pitchFamily="50" charset="0"/>
                        </a:rPr>
                        <a:t>VS05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a:solidFill>
                            <a:srgbClr val="000000"/>
                          </a:solidFill>
                          <a:effectLst/>
                          <a:latin typeface="Marianne" panose="02000000000000000000" pitchFamily="50" charset="0"/>
                        </a:rPr>
                        <a:t>Vallée de la Saône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a:solidFill>
                            <a:srgbClr val="000000"/>
                          </a:solidFill>
                          <a:effectLst/>
                          <a:latin typeface="Marianne" panose="02000000000000000000" pitchFamily="50" charset="0"/>
                        </a:rPr>
                        <a:t>          16 300,00 €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0319629"/>
                  </a:ext>
                </a:extLst>
              </a:tr>
              <a:tr h="370840">
                <a:tc>
                  <a:txBody>
                    <a:bodyPr/>
                    <a:lstStyle/>
                    <a:p>
                      <a:pPr algn="ctr" fontAlgn="b"/>
                      <a:r>
                        <a:rPr lang="fr-FR" sz="1600" b="0" i="0" u="none" strike="noStrike" dirty="0">
                          <a:solidFill>
                            <a:srgbClr val="000000"/>
                          </a:solidFill>
                          <a:effectLst/>
                          <a:latin typeface="Marianne" panose="02000000000000000000" pitchFamily="50" charset="0"/>
                        </a:rPr>
                        <a:t>VSOO</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600" b="0" i="0" u="none" strike="noStrike" dirty="0">
                          <a:solidFill>
                            <a:srgbClr val="000000"/>
                          </a:solidFill>
                          <a:effectLst/>
                          <a:latin typeface="Marianne" panose="02000000000000000000" pitchFamily="50" charset="0"/>
                        </a:rPr>
                        <a:t>Vosges </a:t>
                      </a:r>
                      <a:r>
                        <a:rPr lang="fr-FR" sz="1600" b="0" i="0" u="none" strike="noStrike" dirty="0" err="1">
                          <a:solidFill>
                            <a:srgbClr val="000000"/>
                          </a:solidFill>
                          <a:effectLst/>
                          <a:latin typeface="Marianne" panose="02000000000000000000" pitchFamily="50" charset="0"/>
                        </a:rPr>
                        <a:t>Saônoises</a:t>
                      </a:r>
                      <a:endParaRPr lang="fr-FR" sz="1600" b="0" i="0" u="none" strike="noStrike" dirty="0">
                        <a:solidFill>
                          <a:srgbClr val="000000"/>
                        </a:solidFill>
                        <a:effectLst/>
                        <a:latin typeface="Marianne" panose="02000000000000000000" pitchFamily="50"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dirty="0">
                          <a:solidFill>
                            <a:srgbClr val="000000"/>
                          </a:solidFill>
                          <a:effectLst/>
                          <a:latin typeface="Marianne" panose="02000000000000000000" pitchFamily="50" charset="0"/>
                        </a:rPr>
                        <a:t>          25 500,00 €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FR" sz="1600" b="0" i="0" u="none" strike="noStrike" kern="1200" dirty="0">
                          <a:solidFill>
                            <a:srgbClr val="000000"/>
                          </a:solidFill>
                          <a:effectLst/>
                          <a:latin typeface="Marianne" panose="02000000000000000000" pitchFamily="50" charset="0"/>
                          <a:ea typeface="+mn-ea"/>
                          <a:cs typeface="+mn-cs"/>
                        </a:rPr>
                        <a:t>18 850 €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2768458"/>
                  </a:ext>
                </a:extLst>
              </a:tr>
            </a:tbl>
          </a:graphicData>
        </a:graphic>
      </p:graphicFrame>
      <p:sp>
        <p:nvSpPr>
          <p:cNvPr id="10" name="ZoneTexte 9"/>
          <p:cNvSpPr txBox="1"/>
          <p:nvPr/>
        </p:nvSpPr>
        <p:spPr>
          <a:xfrm>
            <a:off x="2079812" y="972002"/>
            <a:ext cx="7997638" cy="400110"/>
          </a:xfrm>
          <a:prstGeom prst="rect">
            <a:avLst/>
          </a:prstGeom>
          <a:noFill/>
        </p:spPr>
        <p:txBody>
          <a:bodyPr wrap="square" rtlCol="0">
            <a:spAutoFit/>
          </a:bodyPr>
          <a:lstStyle/>
          <a:p>
            <a:pPr marL="342900" indent="-342900">
              <a:buFont typeface="Wingdings" panose="05000000000000000000" pitchFamily="2" charset="2"/>
              <a:buChar char="Ø"/>
            </a:pPr>
            <a:r>
              <a:rPr lang="fr-FR" sz="2000" b="1" dirty="0">
                <a:latin typeface="Marianne" panose="02000000000000000000" pitchFamily="50" charset="0"/>
                <a:cs typeface="Arial" panose="020B0604020202020204" pitchFamily="34" charset="0"/>
              </a:rPr>
              <a:t>Anciens PAEC sur financement Etat + RMC ou AELB</a:t>
            </a:r>
          </a:p>
        </p:txBody>
      </p:sp>
      <p:sp>
        <p:nvSpPr>
          <p:cNvPr id="8" name="Rectangle à coins arrondis 7"/>
          <p:cNvSpPr/>
          <p:nvPr/>
        </p:nvSpPr>
        <p:spPr>
          <a:xfrm>
            <a:off x="9048750" y="972002"/>
            <a:ext cx="2724150" cy="40011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a:solidFill>
                  <a:schemeClr val="accent2">
                    <a:lumMod val="75000"/>
                  </a:schemeClr>
                </a:solidFill>
                <a:latin typeface="Marianne" panose="02000000000000000000" pitchFamily="50" charset="0"/>
              </a:rPr>
              <a:t>Priorité 3</a:t>
            </a: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04" y="2681082"/>
            <a:ext cx="1602557" cy="1149202"/>
          </a:xfrm>
          <a:prstGeom prst="rect">
            <a:avLst/>
          </a:prstGeom>
        </p:spPr>
      </p:pic>
    </p:spTree>
    <p:extLst>
      <p:ext uri="{BB962C8B-B14F-4D97-AF65-F5344CB8AC3E}">
        <p14:creationId xmlns:p14="http://schemas.microsoft.com/office/powerpoint/2010/main" val="1023875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1212" y="41661"/>
            <a:ext cx="9273988" cy="930977"/>
          </a:xfrm>
        </p:spPr>
        <p:txBody>
          <a:bodyPr/>
          <a:lstStyle/>
          <a:p>
            <a:r>
              <a:rPr lang="fr-FR" dirty="0"/>
              <a:t>Bilan des contractualisations 2023 - 2025</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35</a:t>
            </a:fld>
            <a:endParaRPr lang="fr-FR"/>
          </a:p>
        </p:txBody>
      </p:sp>
      <p:sp>
        <p:nvSpPr>
          <p:cNvPr id="10" name="ZoneTexte 9"/>
          <p:cNvSpPr txBox="1"/>
          <p:nvPr/>
        </p:nvSpPr>
        <p:spPr>
          <a:xfrm>
            <a:off x="7511700" y="5135611"/>
            <a:ext cx="789062" cy="338554"/>
          </a:xfrm>
          <a:prstGeom prst="rect">
            <a:avLst/>
          </a:prstGeom>
          <a:noFill/>
        </p:spPr>
        <p:txBody>
          <a:bodyPr wrap="none" rtlCol="0">
            <a:spAutoFit/>
          </a:bodyPr>
          <a:lstStyle/>
          <a:p>
            <a:r>
              <a:rPr lang="fr-FR" sz="1600" dirty="0">
                <a:latin typeface="Marianne" panose="02000000000000000000" pitchFamily="50" charset="0"/>
              </a:rPr>
              <a:t>83 M€</a:t>
            </a:r>
          </a:p>
        </p:txBody>
      </p:sp>
      <p:sp>
        <p:nvSpPr>
          <p:cNvPr id="11" name="ZoneTexte 10"/>
          <p:cNvSpPr txBox="1"/>
          <p:nvPr/>
        </p:nvSpPr>
        <p:spPr>
          <a:xfrm>
            <a:off x="4144588" y="5211973"/>
            <a:ext cx="1005019" cy="338554"/>
          </a:xfrm>
          <a:prstGeom prst="rect">
            <a:avLst/>
          </a:prstGeom>
          <a:noFill/>
        </p:spPr>
        <p:txBody>
          <a:bodyPr wrap="none" rtlCol="0">
            <a:spAutoFit/>
          </a:bodyPr>
          <a:lstStyle/>
          <a:p>
            <a:r>
              <a:rPr lang="fr-FR" sz="1600" dirty="0">
                <a:latin typeface="Marianne" panose="02000000000000000000" pitchFamily="50" charset="0"/>
              </a:rPr>
              <a:t>128,1 M€</a:t>
            </a:r>
          </a:p>
        </p:txBody>
      </p:sp>
      <p:sp>
        <p:nvSpPr>
          <p:cNvPr id="12" name="ZoneTexte 11"/>
          <p:cNvSpPr txBox="1"/>
          <p:nvPr/>
        </p:nvSpPr>
        <p:spPr>
          <a:xfrm>
            <a:off x="6867196" y="5597858"/>
            <a:ext cx="2078069" cy="338554"/>
          </a:xfrm>
          <a:prstGeom prst="rect">
            <a:avLst/>
          </a:prstGeom>
          <a:noFill/>
        </p:spPr>
        <p:txBody>
          <a:bodyPr wrap="none" rtlCol="0">
            <a:spAutoFit/>
          </a:bodyPr>
          <a:lstStyle/>
          <a:p>
            <a:r>
              <a:rPr lang="fr-FR" sz="1600" dirty="0">
                <a:latin typeface="Marianne" panose="02000000000000000000" pitchFamily="50" charset="0"/>
              </a:rPr>
              <a:t>2 657 exploitations</a:t>
            </a:r>
          </a:p>
        </p:txBody>
      </p:sp>
      <p:sp>
        <p:nvSpPr>
          <p:cNvPr id="13" name="Rectangle 12"/>
          <p:cNvSpPr/>
          <p:nvPr/>
        </p:nvSpPr>
        <p:spPr>
          <a:xfrm>
            <a:off x="3008831" y="5597858"/>
            <a:ext cx="3123227" cy="507831"/>
          </a:xfrm>
          <a:prstGeom prst="rect">
            <a:avLst/>
          </a:prstGeom>
        </p:spPr>
        <p:txBody>
          <a:bodyPr wrap="none">
            <a:spAutoFit/>
          </a:bodyPr>
          <a:lstStyle/>
          <a:p>
            <a:pPr algn="ctr"/>
            <a:r>
              <a:rPr lang="fr-FR" sz="1600" dirty="0">
                <a:solidFill>
                  <a:srgbClr val="000000"/>
                </a:solidFill>
                <a:latin typeface="Marianne" panose="02000000000000000000" pitchFamily="50" charset="0"/>
              </a:rPr>
              <a:t>2 819 exploitations distinctes </a:t>
            </a:r>
          </a:p>
          <a:p>
            <a:pPr algn="ctr"/>
            <a:endParaRPr lang="fr-FR" sz="1100" i="1" dirty="0">
              <a:solidFill>
                <a:srgbClr val="000000"/>
              </a:solidFill>
              <a:latin typeface="Marianne" panose="02000000000000000000" pitchFamily="50" charset="0"/>
            </a:endParaRPr>
          </a:p>
        </p:txBody>
      </p:sp>
      <p:pic>
        <p:nvPicPr>
          <p:cNvPr id="14" name="Image 13"/>
          <p:cNvPicPr>
            <a:picLocks noChangeAspect="1"/>
          </p:cNvPicPr>
          <p:nvPr/>
        </p:nvPicPr>
        <p:blipFill>
          <a:blip r:embed="rId3"/>
          <a:stretch>
            <a:fillRect/>
          </a:stretch>
        </p:blipFill>
        <p:spPr>
          <a:xfrm>
            <a:off x="2912670" y="927088"/>
            <a:ext cx="6835258" cy="4189828"/>
          </a:xfrm>
          <a:prstGeom prst="rect">
            <a:avLst/>
          </a:prstGeom>
        </p:spPr>
      </p:pic>
    </p:spTree>
    <p:extLst>
      <p:ext uri="{BB962C8B-B14F-4D97-AF65-F5344CB8AC3E}">
        <p14:creationId xmlns:p14="http://schemas.microsoft.com/office/powerpoint/2010/main" val="2978679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a:t>MAEC</a:t>
            </a:r>
          </a:p>
        </p:txBody>
      </p:sp>
      <p:sp>
        <p:nvSpPr>
          <p:cNvPr id="8" name="Sous-titre 7"/>
          <p:cNvSpPr>
            <a:spLocks noGrp="1"/>
          </p:cNvSpPr>
          <p:nvPr>
            <p:ph type="subTitle" idx="1"/>
          </p:nvPr>
        </p:nvSpPr>
        <p:spPr/>
        <p:txBody>
          <a:bodyPr/>
          <a:lstStyle/>
          <a:p>
            <a:r>
              <a:rPr lang="fr-FR" dirty="0"/>
              <a:t>Appel à projet 2026</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36</a:t>
            </a:fld>
            <a:endParaRPr lang="fr-FR"/>
          </a:p>
        </p:txBody>
      </p:sp>
    </p:spTree>
    <p:extLst>
      <p:ext uri="{BB962C8B-B14F-4D97-AF65-F5344CB8AC3E}">
        <p14:creationId xmlns:p14="http://schemas.microsoft.com/office/powerpoint/2010/main" val="4057789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MAEC – campagne 2026 – lancement AAP PAEC</a:t>
            </a:r>
          </a:p>
        </p:txBody>
      </p:sp>
      <p:sp>
        <p:nvSpPr>
          <p:cNvPr id="3" name="Espace réservé du contenu 2"/>
          <p:cNvSpPr>
            <a:spLocks noGrp="1"/>
          </p:cNvSpPr>
          <p:nvPr>
            <p:ph idx="1"/>
          </p:nvPr>
        </p:nvSpPr>
        <p:spPr>
          <a:xfrm>
            <a:off x="838200" y="1228695"/>
            <a:ext cx="10515600" cy="4762833"/>
          </a:xfrm>
        </p:spPr>
        <p:txBody>
          <a:bodyPr>
            <a:noAutofit/>
          </a:bodyPr>
          <a:lstStyle/>
          <a:p>
            <a:pPr marL="0" indent="0">
              <a:spcBef>
                <a:spcPts val="1200"/>
              </a:spcBef>
              <a:buNone/>
            </a:pPr>
            <a:r>
              <a:rPr lang="fr-FR" sz="2000" dirty="0"/>
              <a:t>Document : disponible sur le site  internet de la DRAAF : </a:t>
            </a:r>
            <a:r>
              <a:rPr lang="fr-FR" sz="2000" dirty="0">
                <a:hlinkClick r:id="rId3"/>
              </a:rPr>
              <a:t>https://intranet.draaf.bourgogne-franche-comte.agriculture.rie.gouv.fr/</a:t>
            </a:r>
            <a:endParaRPr lang="fr-FR" sz="2000" dirty="0"/>
          </a:p>
          <a:p>
            <a:pPr marL="0" indent="0">
              <a:spcBef>
                <a:spcPts val="1200"/>
              </a:spcBef>
              <a:buNone/>
            </a:pPr>
            <a:r>
              <a:rPr lang="fr-FR" sz="2000" u="sng" dirty="0">
                <a:solidFill>
                  <a:schemeClr val="accent6">
                    <a:lumMod val="75000"/>
                  </a:schemeClr>
                </a:solidFill>
              </a:rPr>
              <a:t>Pas de modification des plafonds ni des mesures ouvertes</a:t>
            </a:r>
          </a:p>
          <a:p>
            <a:pPr marL="0" indent="0">
              <a:spcBef>
                <a:spcPts val="1200"/>
              </a:spcBef>
              <a:buNone/>
            </a:pPr>
            <a:r>
              <a:rPr lang="fr-FR" sz="2000" dirty="0"/>
              <a:t>Date de dépôt : </a:t>
            </a:r>
            <a:r>
              <a:rPr lang="fr-FR" sz="2000" b="1" dirty="0">
                <a:solidFill>
                  <a:srgbClr val="FF0000"/>
                </a:solidFill>
              </a:rPr>
              <a:t>20 janvier 2026</a:t>
            </a:r>
          </a:p>
          <a:p>
            <a:pPr marL="0" indent="0">
              <a:spcBef>
                <a:spcPts val="1200"/>
              </a:spcBef>
              <a:buNone/>
            </a:pPr>
            <a:r>
              <a:rPr lang="fr-FR" sz="2000" b="1" dirty="0"/>
              <a:t>Envoyer en format électronique :</a:t>
            </a:r>
          </a:p>
          <a:p>
            <a:pPr lvl="1">
              <a:spcBef>
                <a:spcPts val="1200"/>
              </a:spcBef>
              <a:buFontTx/>
              <a:buChar char="-"/>
            </a:pPr>
            <a:r>
              <a:rPr lang="fr-FR" sz="2000" dirty="0"/>
              <a:t>À la DRAAF</a:t>
            </a:r>
          </a:p>
          <a:p>
            <a:pPr lvl="1">
              <a:spcBef>
                <a:spcPts val="1200"/>
              </a:spcBef>
              <a:buFontTx/>
              <a:buChar char="-"/>
            </a:pPr>
            <a:r>
              <a:rPr lang="fr-FR" sz="2000" dirty="0"/>
              <a:t>Aux DDT concernées</a:t>
            </a:r>
          </a:p>
          <a:p>
            <a:pPr lvl="1">
              <a:spcBef>
                <a:spcPts val="1200"/>
              </a:spcBef>
              <a:buFontTx/>
              <a:buChar char="-"/>
            </a:pPr>
            <a:r>
              <a:rPr lang="fr-FR" sz="2000" dirty="0"/>
              <a:t>Aux financeurs </a:t>
            </a:r>
          </a:p>
          <a:p>
            <a:pPr marL="0" indent="0">
              <a:spcBef>
                <a:spcPts val="1200"/>
              </a:spcBef>
              <a:buNone/>
            </a:pPr>
            <a:endParaRPr lang="fr-FR" sz="800" b="1" i="1" dirty="0">
              <a:solidFill>
                <a:srgbClr val="FF0000"/>
              </a:solidFill>
            </a:endParaRPr>
          </a:p>
          <a:p>
            <a:pPr marL="0" indent="0" algn="ctr">
              <a:spcBef>
                <a:spcPts val="1200"/>
              </a:spcBef>
              <a:buNone/>
            </a:pPr>
            <a:r>
              <a:rPr lang="fr-FR" sz="2000" u="sng" dirty="0"/>
              <a:t>Prendre contact avec les Agences de l’eau avant le dépôt des dossiers si financements agence </a:t>
            </a:r>
            <a:endParaRPr lang="fr-FR" sz="2000" u="sng" dirty="0">
              <a:solidFill>
                <a:srgbClr val="FF0000"/>
              </a:solidFill>
            </a:endParaRPr>
          </a:p>
          <a:p>
            <a:pPr marL="0" indent="0" algn="ctr">
              <a:spcBef>
                <a:spcPts val="1200"/>
              </a:spcBef>
              <a:buNone/>
            </a:pPr>
            <a:r>
              <a:rPr lang="fr-FR" sz="2000" u="sng" dirty="0">
                <a:solidFill>
                  <a:schemeClr val="accent1">
                    <a:lumMod val="75000"/>
                  </a:schemeClr>
                </a:solidFill>
                <a:hlinkClick r:id="rId4"/>
              </a:rPr>
              <a:t>sreaf.draaf-bourgogne-franche-comte@agriculture.gouv.fr</a:t>
            </a:r>
            <a:endParaRPr lang="fr-FR" sz="2000" u="sng"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37</a:t>
            </a:fld>
            <a:endParaRPr lang="fr-FR"/>
          </a:p>
        </p:txBody>
      </p:sp>
    </p:spTree>
    <p:extLst>
      <p:ext uri="{BB962C8B-B14F-4D97-AF65-F5344CB8AC3E}">
        <p14:creationId xmlns:p14="http://schemas.microsoft.com/office/powerpoint/2010/main" val="3524949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Crédits MAASA – Plafonds 2026</a:t>
            </a:r>
          </a:p>
        </p:txBody>
      </p:sp>
      <p:sp>
        <p:nvSpPr>
          <p:cNvPr id="3" name="Espace réservé du contenu 2"/>
          <p:cNvSpPr>
            <a:spLocks noGrp="1"/>
          </p:cNvSpPr>
          <p:nvPr>
            <p:ph idx="1"/>
          </p:nvPr>
        </p:nvSpPr>
        <p:spPr>
          <a:xfrm>
            <a:off x="838200" y="1234836"/>
            <a:ext cx="10515600" cy="4963833"/>
          </a:xfrm>
        </p:spPr>
        <p:txBody>
          <a:bodyPr>
            <a:noAutofit/>
          </a:bodyPr>
          <a:lstStyle/>
          <a:p>
            <a:pPr algn="just"/>
            <a:r>
              <a:rPr lang="fr-FR" sz="2000" b="1" dirty="0"/>
              <a:t>Montant par exploitation </a:t>
            </a:r>
            <a:r>
              <a:rPr lang="fr-FR" sz="2000" dirty="0"/>
              <a:t>: </a:t>
            </a:r>
            <a:r>
              <a:rPr lang="fr-FR" sz="2000" b="1" dirty="0"/>
              <a:t>20 000 € / EA / an </a:t>
            </a:r>
            <a:r>
              <a:rPr lang="fr-FR" sz="2000" dirty="0"/>
              <a:t>(toutes campagnes confondues) excepté territoires AESN</a:t>
            </a:r>
          </a:p>
          <a:p>
            <a:pPr algn="just"/>
            <a:r>
              <a:rPr lang="fr-FR" sz="2000" b="1" dirty="0"/>
              <a:t>Famille mesure herbagère </a:t>
            </a:r>
            <a:r>
              <a:rPr lang="fr-FR" sz="2000" dirty="0"/>
              <a:t>(PRA1, 2 et 3)</a:t>
            </a:r>
          </a:p>
          <a:p>
            <a:pPr lvl="1" algn="just"/>
            <a:r>
              <a:rPr lang="fr-FR" sz="2000" dirty="0"/>
              <a:t>8 000 € / EA / an pour PRA2 (mesure système herbagère)</a:t>
            </a:r>
          </a:p>
          <a:p>
            <a:pPr lvl="1" algn="just"/>
            <a:r>
              <a:rPr lang="fr-FR" sz="2000" dirty="0"/>
              <a:t>10 000 € / EA / an pour [PRA1+PRA2+PRA3]</a:t>
            </a:r>
          </a:p>
          <a:p>
            <a:pPr algn="just"/>
            <a:r>
              <a:rPr lang="fr-FR" sz="2000" b="1" dirty="0"/>
              <a:t>Mesure autonomie fourragère (HBV)</a:t>
            </a:r>
          </a:p>
          <a:p>
            <a:pPr lvl="1" algn="just"/>
            <a:r>
              <a:rPr lang="fr-FR" sz="2000" dirty="0"/>
              <a:t>Niveau 1 : 8 000€ / EA / an</a:t>
            </a:r>
          </a:p>
          <a:p>
            <a:pPr lvl="1" algn="just"/>
            <a:r>
              <a:rPr lang="fr-FR" sz="2000" dirty="0"/>
              <a:t>Niveau 2 : 10 000 € / EA / an</a:t>
            </a:r>
          </a:p>
          <a:p>
            <a:pPr lvl="1" algn="just"/>
            <a:r>
              <a:rPr lang="fr-FR" sz="2000" dirty="0"/>
              <a:t>Niveau 3 : 12 000 € / EA/ an</a:t>
            </a:r>
          </a:p>
          <a:p>
            <a:pPr algn="just"/>
            <a:r>
              <a:rPr lang="fr-FR" sz="2000" b="1" dirty="0"/>
              <a:t>Mesure ZI </a:t>
            </a:r>
            <a:r>
              <a:rPr lang="fr-FR" sz="2000" dirty="0"/>
              <a:t>: 12 000 €/ EA / an</a:t>
            </a:r>
          </a:p>
          <a:p>
            <a:pPr algn="just"/>
            <a:r>
              <a:rPr lang="fr-FR" sz="2000" b="1" dirty="0"/>
              <a:t>Mesure Monogastriques</a:t>
            </a:r>
          </a:p>
          <a:p>
            <a:pPr lvl="1" algn="just"/>
            <a:r>
              <a:rPr lang="fr-FR" sz="2000" dirty="0"/>
              <a:t>Volaille: 3,6 ha/ EA soit 2 700 €/ EA/ an</a:t>
            </a:r>
          </a:p>
          <a:p>
            <a:pPr lvl="1" algn="just"/>
            <a:r>
              <a:rPr lang="fr-FR" sz="2000" dirty="0"/>
              <a:t>Porc naisseur: 5ha/EA soit 3600 € /EA /an</a:t>
            </a:r>
          </a:p>
          <a:p>
            <a:pPr lvl="1" algn="just"/>
            <a:r>
              <a:rPr lang="fr-FR" sz="2000" dirty="0"/>
              <a:t>Porc naisseur engraisseur: 7 ha /EA soit 5 200 €/ EA /an</a:t>
            </a:r>
          </a:p>
          <a:p>
            <a:pPr marL="457200" lvl="1" indent="0">
              <a:buNone/>
            </a:pPr>
            <a:endParaRPr lang="fr-FR" sz="2000" dirty="0"/>
          </a:p>
          <a:p>
            <a:pPr marL="457200" lvl="1" indent="0">
              <a:buNone/>
            </a:pPr>
            <a:endParaRPr lang="fr-FR" sz="2000" dirty="0"/>
          </a:p>
          <a:p>
            <a:pPr lvl="1"/>
            <a:endParaRPr lang="fr-FR" sz="2000" dirty="0"/>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38</a:t>
            </a:fld>
            <a:endParaRPr lang="fr-FR"/>
          </a:p>
        </p:txBody>
      </p:sp>
      <p:sp>
        <p:nvSpPr>
          <p:cNvPr id="5" name="Ellipse 4"/>
          <p:cNvSpPr/>
          <p:nvPr/>
        </p:nvSpPr>
        <p:spPr>
          <a:xfrm>
            <a:off x="8101584" y="3227832"/>
            <a:ext cx="3072384" cy="23225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Transparence GAEC</a:t>
            </a:r>
          </a:p>
        </p:txBody>
      </p:sp>
    </p:spTree>
    <p:extLst>
      <p:ext uri="{BB962C8B-B14F-4D97-AF65-F5344CB8AC3E}">
        <p14:creationId xmlns:p14="http://schemas.microsoft.com/office/powerpoint/2010/main" val="29613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MAEC – campagne 2026 – lancement AAP PAEC</a:t>
            </a:r>
          </a:p>
        </p:txBody>
      </p:sp>
      <p:sp>
        <p:nvSpPr>
          <p:cNvPr id="3" name="Espace réservé du contenu 2"/>
          <p:cNvSpPr>
            <a:spLocks noGrp="1"/>
          </p:cNvSpPr>
          <p:nvPr>
            <p:ph idx="1"/>
          </p:nvPr>
        </p:nvSpPr>
        <p:spPr/>
        <p:txBody>
          <a:bodyPr>
            <a:noAutofit/>
          </a:bodyPr>
          <a:lstStyle/>
          <a:p>
            <a:pPr marL="0" indent="0">
              <a:buNone/>
            </a:pPr>
            <a:r>
              <a:rPr lang="fr-FR" sz="2400" b="1" dirty="0"/>
              <a:t>Contenu de l’appel à projets 2026</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39</a:t>
            </a:fld>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775694125"/>
              </p:ext>
            </p:extLst>
          </p:nvPr>
        </p:nvGraphicFramePr>
        <p:xfrm>
          <a:off x="1975757" y="1930004"/>
          <a:ext cx="7946571" cy="4246959"/>
        </p:xfrm>
        <a:graphic>
          <a:graphicData uri="http://schemas.openxmlformats.org/drawingml/2006/table">
            <a:tbl>
              <a:tblPr firstRow="1" bandRow="1">
                <a:tableStyleId>{5940675A-B579-460E-94D1-54222C63F5DA}</a:tableStyleId>
              </a:tblPr>
              <a:tblGrid>
                <a:gridCol w="3530140">
                  <a:extLst>
                    <a:ext uri="{9D8B030D-6E8A-4147-A177-3AD203B41FA5}">
                      <a16:colId xmlns:a16="http://schemas.microsoft.com/office/drawing/2014/main" val="3228842995"/>
                    </a:ext>
                  </a:extLst>
                </a:gridCol>
                <a:gridCol w="2080529">
                  <a:extLst>
                    <a:ext uri="{9D8B030D-6E8A-4147-A177-3AD203B41FA5}">
                      <a16:colId xmlns:a16="http://schemas.microsoft.com/office/drawing/2014/main" val="176368362"/>
                    </a:ext>
                  </a:extLst>
                </a:gridCol>
                <a:gridCol w="2335902">
                  <a:extLst>
                    <a:ext uri="{9D8B030D-6E8A-4147-A177-3AD203B41FA5}">
                      <a16:colId xmlns:a16="http://schemas.microsoft.com/office/drawing/2014/main" val="3158747552"/>
                    </a:ext>
                  </a:extLst>
                </a:gridCol>
              </a:tblGrid>
              <a:tr h="513413">
                <a:tc>
                  <a:txBody>
                    <a:bodyPr/>
                    <a:lstStyle/>
                    <a:p>
                      <a:pPr algn="ctr"/>
                      <a:r>
                        <a:rPr lang="fr-FR" sz="1700" dirty="0">
                          <a:latin typeface="Arial" panose="020B0604020202020204" pitchFamily="34" charset="0"/>
                          <a:cs typeface="Arial" panose="020B0604020202020204" pitchFamily="34" charset="0"/>
                        </a:rPr>
                        <a:t>Contenu</a:t>
                      </a:r>
                    </a:p>
                  </a:txBody>
                  <a:tcPr marL="87314" marR="87314" marT="43657" marB="43657" anchor="ctr">
                    <a:solidFill>
                      <a:schemeClr val="bg1">
                        <a:lumMod val="85000"/>
                      </a:schemeClr>
                    </a:solidFill>
                  </a:tcPr>
                </a:tc>
                <a:tc>
                  <a:txBody>
                    <a:bodyPr/>
                    <a:lstStyle/>
                    <a:p>
                      <a:pPr algn="ctr"/>
                      <a:r>
                        <a:rPr lang="fr-FR" sz="1700" dirty="0">
                          <a:latin typeface="Arial" panose="020B0604020202020204" pitchFamily="34" charset="0"/>
                          <a:cs typeface="Arial" panose="020B0604020202020204" pitchFamily="34" charset="0"/>
                        </a:rPr>
                        <a:t>Nouvelle</a:t>
                      </a:r>
                      <a:r>
                        <a:rPr lang="fr-FR" sz="1700" baseline="0" dirty="0">
                          <a:latin typeface="Arial" panose="020B0604020202020204" pitchFamily="34" charset="0"/>
                          <a:cs typeface="Arial" panose="020B0604020202020204" pitchFamily="34" charset="0"/>
                        </a:rPr>
                        <a:t> demande</a:t>
                      </a:r>
                      <a:endParaRPr lang="fr-FR" sz="1700" dirty="0">
                        <a:latin typeface="Arial" panose="020B0604020202020204" pitchFamily="34" charset="0"/>
                        <a:cs typeface="Arial" panose="020B0604020202020204" pitchFamily="34" charset="0"/>
                      </a:endParaRPr>
                    </a:p>
                  </a:txBody>
                  <a:tcPr marL="87314" marR="87314" marT="43657" marB="43657" anchor="ctr">
                    <a:solidFill>
                      <a:schemeClr val="bg1">
                        <a:lumMod val="85000"/>
                      </a:schemeClr>
                    </a:solidFill>
                  </a:tcPr>
                </a:tc>
                <a:tc>
                  <a:txBody>
                    <a:bodyPr/>
                    <a:lstStyle/>
                    <a:p>
                      <a:pPr algn="ctr"/>
                      <a:r>
                        <a:rPr lang="fr-FR" sz="1700" dirty="0">
                          <a:latin typeface="Arial" panose="020B0604020202020204" pitchFamily="34" charset="0"/>
                          <a:cs typeface="Arial" panose="020B0604020202020204" pitchFamily="34" charset="0"/>
                        </a:rPr>
                        <a:t>Renouvellement</a:t>
                      </a:r>
                    </a:p>
                  </a:txBody>
                  <a:tcPr marL="87314" marR="87314" marT="43657" marB="43657" anchor="ctr">
                    <a:solidFill>
                      <a:schemeClr val="bg1">
                        <a:lumMod val="85000"/>
                      </a:schemeClr>
                    </a:solidFill>
                  </a:tcPr>
                </a:tc>
                <a:extLst>
                  <a:ext uri="{0D108BD9-81ED-4DB2-BD59-A6C34878D82A}">
                    <a16:rowId xmlns:a16="http://schemas.microsoft.com/office/drawing/2014/main" val="541164462"/>
                  </a:ext>
                </a:extLst>
              </a:tr>
              <a:tr h="611195">
                <a:tc>
                  <a:txBody>
                    <a:bodyPr/>
                    <a:lstStyle/>
                    <a:p>
                      <a:pPr algn="ctr"/>
                      <a:r>
                        <a:rPr lang="fr-FR" sz="1700" dirty="0">
                          <a:latin typeface="Arial" panose="020B0604020202020204" pitchFamily="34" charset="0"/>
                          <a:cs typeface="Arial" panose="020B0604020202020204" pitchFamily="34" charset="0"/>
                        </a:rPr>
                        <a:t>Présentation de l’opérateur</a:t>
                      </a:r>
                    </a:p>
                  </a:txBody>
                  <a:tcPr marL="87314" marR="87314" marT="43657" marB="43657" anchor="ctr">
                    <a:solidFill>
                      <a:schemeClr val="bg1"/>
                    </a:solidFill>
                  </a:tcPr>
                </a:tc>
                <a:tc>
                  <a:txBody>
                    <a:bodyPr/>
                    <a:lstStyle/>
                    <a:p>
                      <a:pPr algn="ctr"/>
                      <a:r>
                        <a:rPr lang="fr-FR" sz="1700" dirty="0">
                          <a:latin typeface="Arial" panose="020B0604020202020204" pitchFamily="34" charset="0"/>
                          <a:cs typeface="Arial" panose="020B0604020202020204" pitchFamily="34" charset="0"/>
                        </a:rPr>
                        <a:t>oui</a:t>
                      </a:r>
                    </a:p>
                  </a:txBody>
                  <a:tcPr marL="87314" marR="87314" marT="43657" marB="43657" anchor="ctr">
                    <a:solidFill>
                      <a:schemeClr val="bg1"/>
                    </a:solidFill>
                  </a:tcPr>
                </a:tc>
                <a:tc>
                  <a:txBody>
                    <a:bodyPr/>
                    <a:lstStyle/>
                    <a:p>
                      <a:pPr algn="ctr"/>
                      <a:r>
                        <a:rPr lang="fr-FR" sz="1700" dirty="0">
                          <a:latin typeface="Arial" panose="020B0604020202020204" pitchFamily="34" charset="0"/>
                          <a:cs typeface="Arial" panose="020B0604020202020204" pitchFamily="34" charset="0"/>
                        </a:rPr>
                        <a:t>Uniquement les coordonnées</a:t>
                      </a:r>
                    </a:p>
                  </a:txBody>
                  <a:tcPr marL="87314" marR="87314" marT="43657" marB="43657" anchor="ctr">
                    <a:solidFill>
                      <a:schemeClr val="bg1"/>
                    </a:solidFill>
                  </a:tcPr>
                </a:tc>
                <a:extLst>
                  <a:ext uri="{0D108BD9-81ED-4DB2-BD59-A6C34878D82A}">
                    <a16:rowId xmlns:a16="http://schemas.microsoft.com/office/drawing/2014/main" val="1102209050"/>
                  </a:ext>
                </a:extLst>
              </a:tr>
              <a:tr h="611195">
                <a:tc>
                  <a:txBody>
                    <a:bodyPr/>
                    <a:lstStyle/>
                    <a:p>
                      <a:pPr algn="ctr"/>
                      <a:r>
                        <a:rPr lang="fr-FR" sz="1700" dirty="0">
                          <a:latin typeface="Arial" panose="020B0604020202020204" pitchFamily="34" charset="0"/>
                          <a:cs typeface="Arial" panose="020B0604020202020204" pitchFamily="34" charset="0"/>
                        </a:rPr>
                        <a:t>Diagnostic de territoire</a:t>
                      </a:r>
                    </a:p>
                  </a:txBody>
                  <a:tcPr marL="87314" marR="87314" marT="43657" marB="43657" anchor="ctr">
                    <a:solidFill>
                      <a:schemeClr val="bg1"/>
                    </a:solidFill>
                  </a:tcPr>
                </a:tc>
                <a:tc>
                  <a:txBody>
                    <a:bodyPr/>
                    <a:lstStyle/>
                    <a:p>
                      <a:pPr algn="ctr"/>
                      <a:r>
                        <a:rPr lang="fr-FR" sz="1700" dirty="0">
                          <a:latin typeface="Arial" panose="020B0604020202020204" pitchFamily="34" charset="0"/>
                          <a:cs typeface="Arial" panose="020B0604020202020204" pitchFamily="34" charset="0"/>
                        </a:rPr>
                        <a:t>oui</a:t>
                      </a:r>
                    </a:p>
                  </a:txBody>
                  <a:tcPr marL="87314" marR="87314" marT="43657" marB="43657" anchor="ctr">
                    <a:solidFill>
                      <a:schemeClr val="bg1"/>
                    </a:solidFill>
                  </a:tcPr>
                </a:tc>
                <a:tc>
                  <a:txBody>
                    <a:bodyPr/>
                    <a:lstStyle/>
                    <a:p>
                      <a:pPr algn="ctr"/>
                      <a:r>
                        <a:rPr lang="fr-FR" sz="1700" dirty="0">
                          <a:latin typeface="Arial" panose="020B0604020202020204" pitchFamily="34" charset="0"/>
                          <a:cs typeface="Arial" panose="020B0604020202020204" pitchFamily="34" charset="0"/>
                        </a:rPr>
                        <a:t>Uniquement les</a:t>
                      </a:r>
                      <a:r>
                        <a:rPr lang="fr-FR" sz="1700" baseline="0" dirty="0">
                          <a:latin typeface="Arial" panose="020B0604020202020204" pitchFamily="34" charset="0"/>
                          <a:cs typeface="Arial" panose="020B0604020202020204" pitchFamily="34" charset="0"/>
                        </a:rPr>
                        <a:t> nouveaux éléments</a:t>
                      </a:r>
                      <a:endParaRPr lang="fr-FR" sz="1700" dirty="0">
                        <a:latin typeface="Arial" panose="020B0604020202020204" pitchFamily="34" charset="0"/>
                        <a:cs typeface="Arial" panose="020B0604020202020204" pitchFamily="34" charset="0"/>
                      </a:endParaRPr>
                    </a:p>
                  </a:txBody>
                  <a:tcPr marL="87314" marR="87314" marT="43657" marB="43657" anchor="ctr">
                    <a:solidFill>
                      <a:schemeClr val="bg1"/>
                    </a:solidFill>
                  </a:tcPr>
                </a:tc>
                <a:extLst>
                  <a:ext uri="{0D108BD9-81ED-4DB2-BD59-A6C34878D82A}">
                    <a16:rowId xmlns:a16="http://schemas.microsoft.com/office/drawing/2014/main" val="2200531086"/>
                  </a:ext>
                </a:extLst>
              </a:tr>
              <a:tr h="873135">
                <a:tc>
                  <a:txBody>
                    <a:bodyPr/>
                    <a:lstStyle/>
                    <a:p>
                      <a:pPr algn="ctr"/>
                      <a:r>
                        <a:rPr lang="fr-FR" sz="1700" dirty="0">
                          <a:latin typeface="Arial" panose="020B0604020202020204" pitchFamily="34" charset="0"/>
                          <a:cs typeface="Arial" panose="020B0604020202020204" pitchFamily="34" charset="0"/>
                        </a:rPr>
                        <a:t>Stratégie</a:t>
                      </a:r>
                    </a:p>
                    <a:p>
                      <a:pPr algn="ctr"/>
                      <a:r>
                        <a:rPr lang="fr-FR" sz="1700" dirty="0">
                          <a:latin typeface="Arial" panose="020B0604020202020204" pitchFamily="34" charset="0"/>
                          <a:cs typeface="Arial" panose="020B0604020202020204" pitchFamily="34" charset="0"/>
                        </a:rPr>
                        <a:t>MAEC</a:t>
                      </a:r>
                      <a:r>
                        <a:rPr lang="fr-FR" sz="1700" baseline="0" dirty="0">
                          <a:latin typeface="Arial" panose="020B0604020202020204" pitchFamily="34" charset="0"/>
                          <a:cs typeface="Arial" panose="020B0604020202020204" pitchFamily="34" charset="0"/>
                        </a:rPr>
                        <a:t> proposées, contenu formation, priorisation, …</a:t>
                      </a:r>
                      <a:endParaRPr lang="fr-FR" sz="1700" dirty="0">
                        <a:latin typeface="Arial" panose="020B0604020202020204" pitchFamily="34" charset="0"/>
                        <a:cs typeface="Arial" panose="020B0604020202020204" pitchFamily="34" charset="0"/>
                      </a:endParaRPr>
                    </a:p>
                  </a:txBody>
                  <a:tcPr marL="87314" marR="87314" marT="43657" marB="43657" anchor="ctr">
                    <a:solidFill>
                      <a:schemeClr val="bg1"/>
                    </a:solidFill>
                  </a:tcPr>
                </a:tc>
                <a:tc>
                  <a:txBody>
                    <a:bodyPr/>
                    <a:lstStyle/>
                    <a:p>
                      <a:pPr algn="ctr"/>
                      <a:r>
                        <a:rPr lang="fr-FR" sz="1700" dirty="0">
                          <a:latin typeface="Arial" panose="020B0604020202020204" pitchFamily="34" charset="0"/>
                          <a:cs typeface="Arial" panose="020B0604020202020204" pitchFamily="34" charset="0"/>
                        </a:rPr>
                        <a:t>oui</a:t>
                      </a:r>
                    </a:p>
                  </a:txBody>
                  <a:tcPr marL="87314" marR="87314" marT="43657" marB="43657" anchor="ctr">
                    <a:solidFill>
                      <a:schemeClr val="bg1"/>
                    </a:solidFill>
                  </a:tcPr>
                </a:tc>
                <a:tc>
                  <a:txBody>
                    <a:bodyPr/>
                    <a:lstStyle/>
                    <a:p>
                      <a:pPr algn="ctr"/>
                      <a:r>
                        <a:rPr lang="fr-FR" sz="1700" dirty="0">
                          <a:latin typeface="Arial" panose="020B0604020202020204" pitchFamily="34" charset="0"/>
                          <a:cs typeface="Arial" panose="020B0604020202020204" pitchFamily="34" charset="0"/>
                        </a:rPr>
                        <a:t>oui</a:t>
                      </a:r>
                    </a:p>
                  </a:txBody>
                  <a:tcPr marL="87314" marR="87314" marT="43657" marB="43657" anchor="ctr">
                    <a:solidFill>
                      <a:schemeClr val="bg1"/>
                    </a:solidFill>
                  </a:tcPr>
                </a:tc>
                <a:extLst>
                  <a:ext uri="{0D108BD9-81ED-4DB2-BD59-A6C34878D82A}">
                    <a16:rowId xmlns:a16="http://schemas.microsoft.com/office/drawing/2014/main" val="1582414465"/>
                  </a:ext>
                </a:extLst>
              </a:tr>
              <a:tr h="513413">
                <a:tc>
                  <a:txBody>
                    <a:bodyPr/>
                    <a:lstStyle/>
                    <a:p>
                      <a:pPr algn="ctr"/>
                      <a:r>
                        <a:rPr lang="fr-FR" sz="1700" dirty="0">
                          <a:latin typeface="Arial" panose="020B0604020202020204" pitchFamily="34" charset="0"/>
                          <a:cs typeface="Arial" panose="020B0604020202020204" pitchFamily="34" charset="0"/>
                        </a:rPr>
                        <a:t>Partenariat</a:t>
                      </a:r>
                    </a:p>
                  </a:txBody>
                  <a:tcPr marL="87314" marR="87314" marT="43657" marB="43657" anchor="ctr">
                    <a:solidFill>
                      <a:schemeClr val="bg1"/>
                    </a:solidFill>
                  </a:tcPr>
                </a:tc>
                <a:tc>
                  <a:txBody>
                    <a:bodyPr/>
                    <a:lstStyle/>
                    <a:p>
                      <a:pPr algn="ctr"/>
                      <a:r>
                        <a:rPr lang="fr-FR" sz="1700" dirty="0">
                          <a:latin typeface="Arial" panose="020B0604020202020204" pitchFamily="34" charset="0"/>
                          <a:cs typeface="Arial" panose="020B0604020202020204" pitchFamily="34" charset="0"/>
                        </a:rPr>
                        <a:t>oui</a:t>
                      </a:r>
                    </a:p>
                  </a:txBody>
                  <a:tcPr marL="87314" marR="87314" marT="43657" marB="43657" anchor="ctr">
                    <a:solidFill>
                      <a:schemeClr val="bg1"/>
                    </a:solidFill>
                  </a:tcPr>
                </a:tc>
                <a:tc>
                  <a:txBody>
                    <a:bodyPr/>
                    <a:lstStyle/>
                    <a:p>
                      <a:pPr algn="ctr"/>
                      <a:r>
                        <a:rPr lang="fr-FR" sz="1700" dirty="0">
                          <a:latin typeface="Arial" panose="020B0604020202020204" pitchFamily="34" charset="0"/>
                          <a:cs typeface="Arial" panose="020B0604020202020204" pitchFamily="34" charset="0"/>
                        </a:rPr>
                        <a:t>oui</a:t>
                      </a:r>
                    </a:p>
                  </a:txBody>
                  <a:tcPr marL="87314" marR="87314" marT="43657" marB="43657" anchor="ctr">
                    <a:solidFill>
                      <a:schemeClr val="bg1"/>
                    </a:solidFill>
                  </a:tcPr>
                </a:tc>
                <a:extLst>
                  <a:ext uri="{0D108BD9-81ED-4DB2-BD59-A6C34878D82A}">
                    <a16:rowId xmlns:a16="http://schemas.microsoft.com/office/drawing/2014/main" val="1447285890"/>
                  </a:ext>
                </a:extLst>
              </a:tr>
              <a:tr h="513413">
                <a:tc>
                  <a:txBody>
                    <a:bodyPr/>
                    <a:lstStyle/>
                    <a:p>
                      <a:pPr algn="ctr"/>
                      <a:r>
                        <a:rPr lang="fr-FR" sz="1700" dirty="0">
                          <a:latin typeface="Arial" panose="020B0604020202020204" pitchFamily="34" charset="0"/>
                          <a:cs typeface="Arial" panose="020B0604020202020204" pitchFamily="34" charset="0"/>
                        </a:rPr>
                        <a:t>Budget &amp; plan de financement</a:t>
                      </a:r>
                    </a:p>
                  </a:txBody>
                  <a:tcPr marL="87314" marR="87314" marT="43657" marB="43657" anchor="ctr">
                    <a:solidFill>
                      <a:schemeClr val="bg1"/>
                    </a:solidFill>
                  </a:tcPr>
                </a:tc>
                <a:tc>
                  <a:txBody>
                    <a:bodyPr/>
                    <a:lstStyle/>
                    <a:p>
                      <a:pPr algn="ctr"/>
                      <a:r>
                        <a:rPr lang="fr-FR" sz="1700" dirty="0">
                          <a:latin typeface="Arial" panose="020B0604020202020204" pitchFamily="34" charset="0"/>
                          <a:cs typeface="Arial" panose="020B0604020202020204" pitchFamily="34" charset="0"/>
                        </a:rPr>
                        <a:t>oui</a:t>
                      </a:r>
                    </a:p>
                  </a:txBody>
                  <a:tcPr marL="87314" marR="87314" marT="43657" marB="43657" anchor="ctr">
                    <a:solidFill>
                      <a:schemeClr val="bg1"/>
                    </a:solidFill>
                  </a:tcPr>
                </a:tc>
                <a:tc>
                  <a:txBody>
                    <a:bodyPr/>
                    <a:lstStyle/>
                    <a:p>
                      <a:pPr algn="ctr"/>
                      <a:r>
                        <a:rPr lang="fr-FR" sz="1700" dirty="0">
                          <a:latin typeface="Arial" panose="020B0604020202020204" pitchFamily="34" charset="0"/>
                          <a:cs typeface="Arial" panose="020B0604020202020204" pitchFamily="34" charset="0"/>
                        </a:rPr>
                        <a:t>oui</a:t>
                      </a:r>
                    </a:p>
                  </a:txBody>
                  <a:tcPr marL="87314" marR="87314" marT="43657" marB="43657" anchor="ctr">
                    <a:solidFill>
                      <a:schemeClr val="bg1"/>
                    </a:solidFill>
                  </a:tcPr>
                </a:tc>
                <a:extLst>
                  <a:ext uri="{0D108BD9-81ED-4DB2-BD59-A6C34878D82A}">
                    <a16:rowId xmlns:a16="http://schemas.microsoft.com/office/drawing/2014/main" val="3787072015"/>
                  </a:ext>
                </a:extLst>
              </a:tr>
              <a:tr h="611195">
                <a:tc>
                  <a:txBody>
                    <a:bodyPr/>
                    <a:lstStyle/>
                    <a:p>
                      <a:pPr algn="ctr"/>
                      <a:r>
                        <a:rPr lang="fr-FR" sz="1700" dirty="0">
                          <a:latin typeface="Arial" panose="020B0604020202020204" pitchFamily="34" charset="0"/>
                          <a:cs typeface="Arial" panose="020B0604020202020204" pitchFamily="34" charset="0"/>
                        </a:rPr>
                        <a:t>Couches SIG</a:t>
                      </a:r>
                    </a:p>
                  </a:txBody>
                  <a:tcPr marL="87314" marR="87314" marT="43657" marB="43657" anchor="ctr">
                    <a:solidFill>
                      <a:schemeClr val="bg1"/>
                    </a:solidFill>
                  </a:tcPr>
                </a:tc>
                <a:tc>
                  <a:txBody>
                    <a:bodyPr/>
                    <a:lstStyle/>
                    <a:p>
                      <a:pPr algn="ctr"/>
                      <a:r>
                        <a:rPr lang="fr-FR" sz="1700" dirty="0">
                          <a:latin typeface="Arial" panose="020B0604020202020204" pitchFamily="34" charset="0"/>
                          <a:cs typeface="Arial" panose="020B0604020202020204" pitchFamily="34" charset="0"/>
                        </a:rPr>
                        <a:t>oui</a:t>
                      </a:r>
                    </a:p>
                  </a:txBody>
                  <a:tcPr marL="87314" marR="87314" marT="43657" marB="43657" anchor="ctr">
                    <a:solidFill>
                      <a:schemeClr val="bg1"/>
                    </a:solidFill>
                  </a:tcPr>
                </a:tc>
                <a:tc>
                  <a:txBody>
                    <a:bodyPr/>
                    <a:lstStyle/>
                    <a:p>
                      <a:pPr algn="ctr"/>
                      <a:r>
                        <a:rPr lang="fr-FR" sz="1700" dirty="0">
                          <a:latin typeface="Arial" panose="020B0604020202020204" pitchFamily="34" charset="0"/>
                          <a:cs typeface="Arial" panose="020B0604020202020204" pitchFamily="34" charset="0"/>
                        </a:rPr>
                        <a:t>Seulement si changements</a:t>
                      </a:r>
                    </a:p>
                  </a:txBody>
                  <a:tcPr marL="87314" marR="87314" marT="43657" marB="43657" anchor="ctr">
                    <a:solidFill>
                      <a:schemeClr val="bg1"/>
                    </a:solidFill>
                  </a:tcPr>
                </a:tc>
                <a:extLst>
                  <a:ext uri="{0D108BD9-81ED-4DB2-BD59-A6C34878D82A}">
                    <a16:rowId xmlns:a16="http://schemas.microsoft.com/office/drawing/2014/main" val="2575272660"/>
                  </a:ext>
                </a:extLst>
              </a:tr>
            </a:tbl>
          </a:graphicData>
        </a:graphic>
      </p:graphicFrame>
    </p:spTree>
    <p:extLst>
      <p:ext uri="{BB962C8B-B14F-4D97-AF65-F5344CB8AC3E}">
        <p14:creationId xmlns:p14="http://schemas.microsoft.com/office/powerpoint/2010/main" val="358262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5A39B4-E56E-CCC2-29AA-E9A6F6E08660}"/>
              </a:ext>
            </a:extLst>
          </p:cNvPr>
          <p:cNvSpPr>
            <a:spLocks noGrp="1"/>
          </p:cNvSpPr>
          <p:nvPr>
            <p:ph type="ctrTitle"/>
          </p:nvPr>
        </p:nvSpPr>
        <p:spPr>
          <a:xfrm>
            <a:off x="7255565" y="2529956"/>
            <a:ext cx="4721087" cy="449135"/>
          </a:xfrm>
        </p:spPr>
        <p:txBody>
          <a:bodyPr/>
          <a:lstStyle/>
          <a:p>
            <a:r>
              <a:rPr lang="fr-FR" dirty="0"/>
              <a:t>  </a:t>
            </a:r>
          </a:p>
        </p:txBody>
      </p:sp>
      <p:sp>
        <p:nvSpPr>
          <p:cNvPr id="3" name="Sous-titre 2">
            <a:extLst>
              <a:ext uri="{FF2B5EF4-FFF2-40B4-BE49-F238E27FC236}">
                <a16:creationId xmlns:a16="http://schemas.microsoft.com/office/drawing/2014/main" id="{3A4D30DF-C6FF-2C14-803E-DBEE7B605FAB}"/>
              </a:ext>
            </a:extLst>
          </p:cNvPr>
          <p:cNvSpPr>
            <a:spLocks noGrp="1"/>
          </p:cNvSpPr>
          <p:nvPr>
            <p:ph type="subTitle" idx="1"/>
          </p:nvPr>
        </p:nvSpPr>
        <p:spPr>
          <a:xfrm>
            <a:off x="7255565" y="2979091"/>
            <a:ext cx="4721086" cy="1487805"/>
          </a:xfrm>
        </p:spPr>
        <p:txBody>
          <a:bodyPr>
            <a:normAutofit lnSpcReduction="10000"/>
          </a:bodyPr>
          <a:lstStyle/>
          <a:p>
            <a:pPr>
              <a:lnSpc>
                <a:spcPct val="110000"/>
              </a:lnSpc>
            </a:pPr>
            <a:r>
              <a:rPr lang="fr-FR" dirty="0"/>
              <a:t>MAEC HORS SURFACIQUES REGION BOURGOGNE-FRANCHE-COMTÉ </a:t>
            </a:r>
          </a:p>
        </p:txBody>
      </p:sp>
      <p:sp>
        <p:nvSpPr>
          <p:cNvPr id="4" name="Espace réservé du texte 3">
            <a:extLst>
              <a:ext uri="{FF2B5EF4-FFF2-40B4-BE49-F238E27FC236}">
                <a16:creationId xmlns:a16="http://schemas.microsoft.com/office/drawing/2014/main" id="{6489593D-9494-9CFF-7D5B-B63E2D9F8219}"/>
              </a:ext>
            </a:extLst>
          </p:cNvPr>
          <p:cNvSpPr>
            <a:spLocks noGrp="1"/>
          </p:cNvSpPr>
          <p:nvPr>
            <p:ph type="body" sz="quarter" idx="10"/>
          </p:nvPr>
        </p:nvSpPr>
        <p:spPr>
          <a:xfrm>
            <a:off x="8080926" y="5882930"/>
            <a:ext cx="3539943" cy="387350"/>
          </a:xfrm>
        </p:spPr>
        <p:txBody>
          <a:bodyPr/>
          <a:lstStyle/>
          <a:p>
            <a:r>
              <a:rPr lang="fr-FR" dirty="0">
                <a:latin typeface="ClanPro-Medium" panose="020B0604020101020102" pitchFamily="34" charset="77"/>
              </a:rPr>
              <a:t>API – PRM – MAEC TRANSITION</a:t>
            </a:r>
          </a:p>
        </p:txBody>
      </p:sp>
    </p:spTree>
    <p:extLst>
      <p:ext uri="{BB962C8B-B14F-4D97-AF65-F5344CB8AC3E}">
        <p14:creationId xmlns:p14="http://schemas.microsoft.com/office/powerpoint/2010/main" val="1224746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Priorisation de l’intervention Etat</a:t>
            </a:r>
          </a:p>
        </p:txBody>
      </p:sp>
      <p:sp>
        <p:nvSpPr>
          <p:cNvPr id="3" name="Espace réservé du contenu 2"/>
          <p:cNvSpPr>
            <a:spLocks noGrp="1"/>
          </p:cNvSpPr>
          <p:nvPr>
            <p:ph idx="1"/>
          </p:nvPr>
        </p:nvSpPr>
        <p:spPr>
          <a:xfrm>
            <a:off x="3685881" y="2277601"/>
            <a:ext cx="7351399" cy="3328570"/>
          </a:xfrm>
        </p:spPr>
        <p:txBody>
          <a:bodyPr>
            <a:normAutofit/>
          </a:bodyPr>
          <a:lstStyle/>
          <a:p>
            <a:pPr marL="342900" indent="-342900">
              <a:spcAft>
                <a:spcPts val="1200"/>
              </a:spcAft>
              <a:buFont typeface="+mj-lt"/>
              <a:buAutoNum type="arabicPeriod"/>
            </a:pPr>
            <a:r>
              <a:rPr lang="fr-FR" sz="2400" dirty="0"/>
              <a:t>ZI et HBV (dans la limite de l’enveloppe issue du transfert de la CAB)</a:t>
            </a:r>
          </a:p>
          <a:p>
            <a:pPr marL="0" indent="0">
              <a:spcAft>
                <a:spcPts val="1200"/>
              </a:spcAft>
              <a:buNone/>
            </a:pPr>
            <a:r>
              <a:rPr lang="fr-FR" sz="2400" dirty="0"/>
              <a:t>1. Nouveaux PAEC biodiversité</a:t>
            </a:r>
          </a:p>
          <a:p>
            <a:pPr marL="0" indent="0">
              <a:spcAft>
                <a:spcPts val="1200"/>
              </a:spcAft>
              <a:buNone/>
            </a:pPr>
            <a:r>
              <a:rPr lang="fr-FR" sz="2400" dirty="0"/>
              <a:t>2. Anciens territoires sur enjeux prioritaires Biodiversité </a:t>
            </a:r>
          </a:p>
          <a:p>
            <a:pPr marL="0" indent="0">
              <a:spcAft>
                <a:spcPts val="1200"/>
              </a:spcAft>
              <a:buNone/>
            </a:pPr>
            <a:r>
              <a:rPr lang="fr-FR" sz="2400" dirty="0"/>
              <a:t>3. Autres territoires</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40</a:t>
            </a:fld>
            <a:endParaRPr lang="fr-FR"/>
          </a:p>
        </p:txBody>
      </p:sp>
      <p:pic>
        <p:nvPicPr>
          <p:cNvPr id="5" name="Image 4"/>
          <p:cNvPicPr>
            <a:picLocks noChangeAspect="1"/>
          </p:cNvPicPr>
          <p:nvPr/>
        </p:nvPicPr>
        <p:blipFill>
          <a:blip r:embed="rId2">
            <a:duotone>
              <a:schemeClr val="accent1">
                <a:shade val="45000"/>
                <a:satMod val="135000"/>
              </a:schemeClr>
              <a:prstClr val="white"/>
            </a:duotone>
          </a:blip>
          <a:stretch>
            <a:fillRect/>
          </a:stretch>
        </p:blipFill>
        <p:spPr>
          <a:xfrm>
            <a:off x="1351686" y="2211007"/>
            <a:ext cx="1730879" cy="1730879"/>
          </a:xfrm>
          <a:prstGeom prst="rect">
            <a:avLst/>
          </a:prstGeom>
        </p:spPr>
      </p:pic>
    </p:spTree>
    <p:extLst>
      <p:ext uri="{BB962C8B-B14F-4D97-AF65-F5344CB8AC3E}">
        <p14:creationId xmlns:p14="http://schemas.microsoft.com/office/powerpoint/2010/main" val="3049248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a:t>FEADER - bilan</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D80C3-08E6-4669-9C7E-5F5E92D7C28D}"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8" name="Tableau 7"/>
          <p:cNvGraphicFramePr>
            <a:graphicFrameLocks noGrp="1"/>
          </p:cNvGraphicFramePr>
          <p:nvPr>
            <p:extLst>
              <p:ext uri="{D42A27DB-BD31-4B8C-83A1-F6EECF244321}">
                <p14:modId xmlns:p14="http://schemas.microsoft.com/office/powerpoint/2010/main" val="2079530894"/>
              </p:ext>
            </p:extLst>
          </p:nvPr>
        </p:nvGraphicFramePr>
        <p:xfrm>
          <a:off x="1400134" y="2119628"/>
          <a:ext cx="9170330" cy="1272796"/>
        </p:xfrm>
        <a:graphic>
          <a:graphicData uri="http://schemas.openxmlformats.org/drawingml/2006/table">
            <a:tbl>
              <a:tblPr firstRow="1" bandRow="1">
                <a:tableStyleId>{5C22544A-7EE6-4342-B048-85BDC9FD1C3A}</a:tableStyleId>
              </a:tblPr>
              <a:tblGrid>
                <a:gridCol w="1834066">
                  <a:extLst>
                    <a:ext uri="{9D8B030D-6E8A-4147-A177-3AD203B41FA5}">
                      <a16:colId xmlns:a16="http://schemas.microsoft.com/office/drawing/2014/main" val="3915758440"/>
                    </a:ext>
                  </a:extLst>
                </a:gridCol>
                <a:gridCol w="1834066">
                  <a:extLst>
                    <a:ext uri="{9D8B030D-6E8A-4147-A177-3AD203B41FA5}">
                      <a16:colId xmlns:a16="http://schemas.microsoft.com/office/drawing/2014/main" val="3123849638"/>
                    </a:ext>
                  </a:extLst>
                </a:gridCol>
                <a:gridCol w="1834066">
                  <a:extLst>
                    <a:ext uri="{9D8B030D-6E8A-4147-A177-3AD203B41FA5}">
                      <a16:colId xmlns:a16="http://schemas.microsoft.com/office/drawing/2014/main" val="4010482732"/>
                    </a:ext>
                  </a:extLst>
                </a:gridCol>
                <a:gridCol w="1834066">
                  <a:extLst>
                    <a:ext uri="{9D8B030D-6E8A-4147-A177-3AD203B41FA5}">
                      <a16:colId xmlns:a16="http://schemas.microsoft.com/office/drawing/2014/main" val="3246845207"/>
                    </a:ext>
                  </a:extLst>
                </a:gridCol>
                <a:gridCol w="1834066">
                  <a:extLst>
                    <a:ext uri="{9D8B030D-6E8A-4147-A177-3AD203B41FA5}">
                      <a16:colId xmlns:a16="http://schemas.microsoft.com/office/drawing/2014/main" val="3189738225"/>
                    </a:ext>
                  </a:extLst>
                </a:gridCol>
              </a:tblGrid>
              <a:tr h="636398">
                <a:tc>
                  <a:txBody>
                    <a:bodyPr/>
                    <a:lstStyle/>
                    <a:p>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2023</a:t>
                      </a:r>
                    </a:p>
                  </a:txBody>
                  <a:tcPr anchor="ctr"/>
                </a:tc>
                <a:tc>
                  <a:txBody>
                    <a:bodyPr/>
                    <a:lstStyle/>
                    <a:p>
                      <a:pPr algn="ctr"/>
                      <a:r>
                        <a:rPr lang="fr-FR" dirty="0"/>
                        <a:t>2024</a:t>
                      </a:r>
                    </a:p>
                  </a:txBody>
                  <a:tcPr anchor="ctr"/>
                </a:tc>
                <a:tc>
                  <a:txBody>
                    <a:bodyPr/>
                    <a:lstStyle/>
                    <a:p>
                      <a:pPr algn="ctr"/>
                      <a:r>
                        <a:rPr lang="fr-FR" dirty="0"/>
                        <a:t>2025</a:t>
                      </a:r>
                    </a:p>
                  </a:txBody>
                  <a:tcPr anchor="ctr"/>
                </a:tc>
                <a:tc>
                  <a:txBody>
                    <a:bodyPr/>
                    <a:lstStyle/>
                    <a:p>
                      <a:pPr algn="ctr"/>
                      <a:r>
                        <a:rPr lang="fr-FR" dirty="0"/>
                        <a:t>2026</a:t>
                      </a:r>
                    </a:p>
                  </a:txBody>
                  <a:tcPr anchor="ctr"/>
                </a:tc>
                <a:extLst>
                  <a:ext uri="{0D108BD9-81ED-4DB2-BD59-A6C34878D82A}">
                    <a16:rowId xmlns:a16="http://schemas.microsoft.com/office/drawing/2014/main" val="1793520341"/>
                  </a:ext>
                </a:extLst>
              </a:tr>
              <a:tr h="636398">
                <a:tc>
                  <a:txBody>
                    <a:bodyPr/>
                    <a:lstStyle/>
                    <a:p>
                      <a:pPr algn="ctr"/>
                      <a:r>
                        <a:rPr lang="fr-FR" dirty="0"/>
                        <a:t>FEADER</a:t>
                      </a:r>
                    </a:p>
                  </a:txBody>
                  <a:tcPr anchor="ctr"/>
                </a:tc>
                <a:tc>
                  <a:txBody>
                    <a:bodyPr/>
                    <a:lstStyle/>
                    <a:p>
                      <a:pPr algn="ctr"/>
                      <a:r>
                        <a:rPr lang="fr-FR" dirty="0"/>
                        <a:t>51 625 000 €</a:t>
                      </a:r>
                    </a:p>
                  </a:txBody>
                  <a:tcPr anchor="ctr"/>
                </a:tc>
                <a:tc>
                  <a:txBody>
                    <a:bodyPr/>
                    <a:lstStyle/>
                    <a:p>
                      <a:pPr algn="ctr"/>
                      <a:r>
                        <a:rPr lang="fr-FR" dirty="0"/>
                        <a:t>5 535 000 €</a:t>
                      </a:r>
                    </a:p>
                  </a:txBody>
                  <a:tcPr anchor="ctr"/>
                </a:tc>
                <a:tc>
                  <a:txBody>
                    <a:bodyPr/>
                    <a:lstStyle/>
                    <a:p>
                      <a:pPr algn="ctr"/>
                      <a:r>
                        <a:rPr lang="fr-FR" dirty="0"/>
                        <a:t>1 747 600 €</a:t>
                      </a:r>
                    </a:p>
                  </a:txBody>
                  <a:tcPr anchor="ctr"/>
                </a:tc>
                <a:tc>
                  <a:txBody>
                    <a:bodyPr/>
                    <a:lstStyle/>
                    <a:p>
                      <a:pPr algn="ctr"/>
                      <a:r>
                        <a:rPr lang="fr-FR" dirty="0"/>
                        <a:t>12 284 000  €*</a:t>
                      </a:r>
                    </a:p>
                  </a:txBody>
                  <a:tcPr anchor="ctr"/>
                </a:tc>
                <a:extLst>
                  <a:ext uri="{0D108BD9-81ED-4DB2-BD59-A6C34878D82A}">
                    <a16:rowId xmlns:a16="http://schemas.microsoft.com/office/drawing/2014/main" val="3305806061"/>
                  </a:ext>
                </a:extLst>
              </a:tr>
            </a:tbl>
          </a:graphicData>
        </a:graphic>
      </p:graphicFrame>
      <p:sp>
        <p:nvSpPr>
          <p:cNvPr id="3" name="ZoneTexte 2"/>
          <p:cNvSpPr txBox="1"/>
          <p:nvPr/>
        </p:nvSpPr>
        <p:spPr>
          <a:xfrm>
            <a:off x="2545140" y="3612503"/>
            <a:ext cx="7594540" cy="2523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1" u="none" strike="noStrike" kern="1200" cap="none" spc="0" normalizeH="0" baseline="0" noProof="0" dirty="0">
                <a:ln>
                  <a:noFill/>
                </a:ln>
                <a:solidFill>
                  <a:prstClr val="black"/>
                </a:solidFill>
                <a:effectLst/>
                <a:uLnTx/>
                <a:uFillTx/>
                <a:latin typeface="Calibri" panose="020F0502020204030204"/>
                <a:ea typeface="+mn-ea"/>
                <a:cs typeface="+mn-cs"/>
              </a:rPr>
              <a:t>*sous réserve d’arbitrage finaux du ministère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Le FEADER prévisionnel 2026 se décompose ainsi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4 029 000 € de reliquats 2024</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2 096 700 € de reliquats 2025</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6 158 650 € issus du </a:t>
            </a:r>
            <a:r>
              <a:rPr kumimoji="0" lang="fr-FR" sz="2000" b="0" i="0" u="none" strike="noStrike" kern="1200" cap="none" spc="0" normalizeH="0" baseline="0" noProof="0" dirty="0" err="1">
                <a:ln>
                  <a:noFill/>
                </a:ln>
                <a:solidFill>
                  <a:prstClr val="black"/>
                </a:solidFill>
                <a:effectLst/>
                <a:uLnTx/>
                <a:uFillTx/>
                <a:latin typeface="Calibri" panose="020F0502020204030204"/>
                <a:ea typeface="+mn-ea"/>
                <a:cs typeface="+mn-cs"/>
              </a:rPr>
              <a:t>re</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-maquettage de la CAB, pour les MAEC HBV et les MAEC déployées en ZI</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ZoneTexte 4"/>
          <p:cNvSpPr txBox="1"/>
          <p:nvPr/>
        </p:nvSpPr>
        <p:spPr>
          <a:xfrm rot="19705147">
            <a:off x="9737983" y="3140671"/>
            <a:ext cx="1568337" cy="400110"/>
          </a:xfrm>
          <a:prstGeom prst="rect">
            <a:avLst/>
          </a:prstGeom>
          <a:solidFill>
            <a:schemeClr val="bg1"/>
          </a:solidFill>
          <a:ln>
            <a:solidFill>
              <a:srgbClr val="FF0000"/>
            </a:solidFill>
          </a:ln>
        </p:spPr>
        <p:txBody>
          <a:bodyPr wrap="square" rtlCol="0">
            <a:spAutoFit/>
          </a:bodyPr>
          <a:lstStyle/>
          <a:p>
            <a:pPr algn="ctr"/>
            <a:r>
              <a:rPr lang="fr-FR" sz="2000" b="1" dirty="0">
                <a:solidFill>
                  <a:srgbClr val="FF0000"/>
                </a:solidFill>
              </a:rPr>
              <a:t>MAXIMUM</a:t>
            </a:r>
          </a:p>
        </p:txBody>
      </p:sp>
    </p:spTree>
    <p:extLst>
      <p:ext uri="{BB962C8B-B14F-4D97-AF65-F5344CB8AC3E}">
        <p14:creationId xmlns:p14="http://schemas.microsoft.com/office/powerpoint/2010/main" val="780402622"/>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4244" y="35938"/>
            <a:ext cx="9273988" cy="930977"/>
          </a:xfrm>
        </p:spPr>
        <p:txBody>
          <a:bodyPr>
            <a:normAutofit/>
          </a:bodyPr>
          <a:lstStyle/>
          <a:p>
            <a:r>
              <a:rPr lang="fr-FR" dirty="0"/>
              <a:t>MAEC – campagne 2026 – AAP PAEC</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42</a:t>
            </a:fld>
            <a:endParaRPr lang="fr-FR"/>
          </a:p>
        </p:txBody>
      </p:sp>
      <p:pic>
        <p:nvPicPr>
          <p:cNvPr id="7" name="Image 6"/>
          <p:cNvPicPr>
            <a:picLocks noChangeAspect="1"/>
          </p:cNvPicPr>
          <p:nvPr/>
        </p:nvPicPr>
        <p:blipFill>
          <a:blip r:embed="rId3"/>
          <a:stretch>
            <a:fillRect/>
          </a:stretch>
        </p:blipFill>
        <p:spPr>
          <a:xfrm>
            <a:off x="191290" y="1293091"/>
            <a:ext cx="8353044" cy="5082509"/>
          </a:xfrm>
          <a:prstGeom prst="rect">
            <a:avLst/>
          </a:prstGeom>
        </p:spPr>
      </p:pic>
      <p:sp>
        <p:nvSpPr>
          <p:cNvPr id="3" name="Rectangle 2"/>
          <p:cNvSpPr/>
          <p:nvPr/>
        </p:nvSpPr>
        <p:spPr>
          <a:xfrm>
            <a:off x="8534700" y="1374577"/>
            <a:ext cx="3234091" cy="3046988"/>
          </a:xfrm>
          <a:prstGeom prst="rect">
            <a:avLst/>
          </a:prstGeom>
          <a:solidFill>
            <a:schemeClr val="bg1"/>
          </a:solidFill>
          <a:ln>
            <a:solidFill>
              <a:schemeClr val="accent6"/>
            </a:solidFill>
          </a:ln>
        </p:spPr>
        <p:txBody>
          <a:bodyPr wrap="square">
            <a:spAutoFit/>
          </a:bodyPr>
          <a:lstStyle/>
          <a:p>
            <a:pPr algn="ctr"/>
            <a:r>
              <a:rPr lang="fr-FR" sz="1200" b="1" u="sng" dirty="0">
                <a:latin typeface="Marianne" panose="02000000000000000000" pitchFamily="50" charset="0"/>
              </a:rPr>
              <a:t>Zonage prioritaire sur l’enjeu biodiversité</a:t>
            </a:r>
          </a:p>
          <a:p>
            <a:r>
              <a:rPr lang="fr-FR" sz="1200" b="1" dirty="0">
                <a:latin typeface="Marianne" panose="02000000000000000000" pitchFamily="50" charset="0"/>
              </a:rPr>
              <a:t>Priorité 1 </a:t>
            </a:r>
            <a:r>
              <a:rPr lang="fr-FR" sz="1200" dirty="0">
                <a:latin typeface="Marianne" panose="02000000000000000000" pitchFamily="50" charset="0"/>
              </a:rPr>
              <a:t>: Sites </a:t>
            </a:r>
            <a:r>
              <a:rPr lang="fr-FR" sz="1200" dirty="0" err="1">
                <a:latin typeface="Marianne" panose="02000000000000000000" pitchFamily="50" charset="0"/>
              </a:rPr>
              <a:t>Natura</a:t>
            </a:r>
            <a:r>
              <a:rPr lang="fr-FR" sz="1200" dirty="0">
                <a:latin typeface="Marianne" panose="02000000000000000000" pitchFamily="50" charset="0"/>
              </a:rPr>
              <a:t> 2000 + PNR / PNN / RNN</a:t>
            </a:r>
          </a:p>
          <a:p>
            <a:pPr marL="628650" lvl="1" indent="-171450">
              <a:buFont typeface="Arial" panose="020B0604020202020204" pitchFamily="34" charset="0"/>
              <a:buChar char="•"/>
            </a:pPr>
            <a:r>
              <a:rPr lang="fr-FR" sz="1200" dirty="0">
                <a:latin typeface="Marianne" panose="02000000000000000000" pitchFamily="50" charset="0"/>
              </a:rPr>
              <a:t>1.1 : Nouveaux territoires </a:t>
            </a:r>
            <a:r>
              <a:rPr lang="fr-FR" sz="1200" dirty="0" err="1">
                <a:latin typeface="Marianne" panose="02000000000000000000" pitchFamily="50" charset="0"/>
              </a:rPr>
              <a:t>Natura</a:t>
            </a:r>
            <a:r>
              <a:rPr lang="fr-FR" sz="1200" dirty="0">
                <a:latin typeface="Marianne" panose="02000000000000000000" pitchFamily="50" charset="0"/>
              </a:rPr>
              <a:t>, RNN ou PNR</a:t>
            </a:r>
          </a:p>
          <a:p>
            <a:pPr marL="628650" lvl="1" indent="-171450">
              <a:buFont typeface="Arial" panose="020B0604020202020204" pitchFamily="34" charset="0"/>
              <a:buChar char="•"/>
            </a:pPr>
            <a:r>
              <a:rPr lang="fr-FR" sz="1200" dirty="0">
                <a:latin typeface="Marianne" panose="02000000000000000000" pitchFamily="50" charset="0"/>
              </a:rPr>
              <a:t>1.2 : Territoires avec extension de site </a:t>
            </a:r>
            <a:r>
              <a:rPr lang="fr-FR" sz="1200" dirty="0" err="1">
                <a:latin typeface="Marianne" panose="02000000000000000000" pitchFamily="50" charset="0"/>
              </a:rPr>
              <a:t>Natura</a:t>
            </a:r>
            <a:r>
              <a:rPr lang="fr-FR" sz="1200" dirty="0">
                <a:latin typeface="Marianne" panose="02000000000000000000" pitchFamily="50" charset="0"/>
              </a:rPr>
              <a:t> 2000, ou grande modification du zonage du PAEC justifiée par les enjeux</a:t>
            </a:r>
          </a:p>
          <a:p>
            <a:pPr marL="628650" lvl="1" indent="-171450">
              <a:buFont typeface="Arial" panose="020B0604020202020204" pitchFamily="34" charset="0"/>
              <a:buChar char="•"/>
            </a:pPr>
            <a:r>
              <a:rPr lang="fr-FR" sz="1200" dirty="0">
                <a:latin typeface="Marianne" panose="02000000000000000000" pitchFamily="50" charset="0"/>
              </a:rPr>
              <a:t>1.3 : Anciens territoires</a:t>
            </a:r>
          </a:p>
          <a:p>
            <a:pPr marL="285750" indent="-285750">
              <a:buFont typeface="Arial" panose="020B0604020202020204" pitchFamily="34" charset="0"/>
              <a:buChar char="•"/>
            </a:pPr>
            <a:endParaRPr lang="fr-FR" sz="1200" b="1" dirty="0">
              <a:latin typeface="Marianne" panose="02000000000000000000" pitchFamily="50" charset="0"/>
            </a:endParaRPr>
          </a:p>
          <a:p>
            <a:r>
              <a:rPr lang="fr-FR" sz="1200" b="1" dirty="0">
                <a:latin typeface="Marianne" panose="02000000000000000000" pitchFamily="50" charset="0"/>
              </a:rPr>
              <a:t>Priorité 2 </a:t>
            </a:r>
            <a:r>
              <a:rPr lang="fr-FR" sz="1200" dirty="0">
                <a:latin typeface="Marianne" panose="02000000000000000000" pitchFamily="50" charset="0"/>
              </a:rPr>
              <a:t>: Zone ZNIEFF I + Milieux Humides, communes pie grièche</a:t>
            </a:r>
          </a:p>
          <a:p>
            <a:endParaRPr lang="fr-FR" sz="1200" b="1" dirty="0">
              <a:latin typeface="Marianne" panose="02000000000000000000" pitchFamily="50" charset="0"/>
            </a:endParaRPr>
          </a:p>
          <a:p>
            <a:r>
              <a:rPr lang="fr-FR" sz="1200" b="1" dirty="0">
                <a:latin typeface="Marianne" panose="02000000000000000000" pitchFamily="50" charset="0"/>
              </a:rPr>
              <a:t>Priorité 3 </a:t>
            </a:r>
            <a:r>
              <a:rPr lang="fr-FR" sz="1200" dirty="0">
                <a:latin typeface="Marianne" panose="02000000000000000000" pitchFamily="50" charset="0"/>
              </a:rPr>
              <a:t>: corridors</a:t>
            </a:r>
            <a:endParaRPr lang="fr-FR" sz="1200" dirty="0">
              <a:solidFill>
                <a:srgbClr val="FF0000"/>
              </a:solidFill>
              <a:latin typeface="Marianne" panose="02000000000000000000" pitchFamily="50" charset="0"/>
            </a:endParaRPr>
          </a:p>
        </p:txBody>
      </p:sp>
      <p:sp>
        <p:nvSpPr>
          <p:cNvPr id="5" name="Rectangle avec coins arrondis en diagonale 4"/>
          <p:cNvSpPr/>
          <p:nvPr/>
        </p:nvSpPr>
        <p:spPr>
          <a:xfrm>
            <a:off x="9240253" y="191386"/>
            <a:ext cx="2367814" cy="930977"/>
          </a:xfrm>
          <a:prstGeom prst="round2Diag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Enjeu biodiversité</a:t>
            </a:r>
          </a:p>
        </p:txBody>
      </p:sp>
    </p:spTree>
    <p:extLst>
      <p:ext uri="{BB962C8B-B14F-4D97-AF65-F5344CB8AC3E}">
        <p14:creationId xmlns:p14="http://schemas.microsoft.com/office/powerpoint/2010/main" val="2060815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4564251" y="1153359"/>
            <a:ext cx="7299702" cy="5416805"/>
          </a:xfrm>
          <a:prstGeom prst="rect">
            <a:avLst/>
          </a:prstGeom>
        </p:spPr>
      </p:pic>
      <p:sp>
        <p:nvSpPr>
          <p:cNvPr id="2" name="Titre 1"/>
          <p:cNvSpPr>
            <a:spLocks noGrp="1"/>
          </p:cNvSpPr>
          <p:nvPr>
            <p:ph type="title"/>
          </p:nvPr>
        </p:nvSpPr>
        <p:spPr>
          <a:xfrm>
            <a:off x="708212" y="125297"/>
            <a:ext cx="9273988" cy="930977"/>
          </a:xfrm>
        </p:spPr>
        <p:txBody>
          <a:bodyPr>
            <a:normAutofit/>
          </a:bodyPr>
          <a:lstStyle/>
          <a:p>
            <a:r>
              <a:rPr lang="fr-FR" dirty="0"/>
              <a:t>MAEC – campagne 2026 – AAP PAEC</a:t>
            </a:r>
          </a:p>
        </p:txBody>
      </p:sp>
      <p:sp>
        <p:nvSpPr>
          <p:cNvPr id="3" name="Espace réservé du contenu 2"/>
          <p:cNvSpPr>
            <a:spLocks noGrp="1"/>
          </p:cNvSpPr>
          <p:nvPr>
            <p:ph idx="1"/>
          </p:nvPr>
        </p:nvSpPr>
        <p:spPr>
          <a:xfrm>
            <a:off x="473990" y="1186800"/>
            <a:ext cx="4304198" cy="5169550"/>
          </a:xfrm>
        </p:spPr>
        <p:txBody>
          <a:bodyPr>
            <a:noAutofit/>
          </a:bodyPr>
          <a:lstStyle/>
          <a:p>
            <a:pPr marL="0" indent="0">
              <a:spcAft>
                <a:spcPts val="600"/>
              </a:spcAft>
              <a:buNone/>
            </a:pPr>
            <a:r>
              <a:rPr lang="fr-FR" sz="1600" b="1" u="sng" dirty="0"/>
              <a:t>Priorisation des mesures</a:t>
            </a:r>
          </a:p>
          <a:p>
            <a:pPr>
              <a:spcAft>
                <a:spcPts val="600"/>
              </a:spcAft>
            </a:pPr>
            <a:r>
              <a:rPr lang="fr-FR" sz="1600" b="1" dirty="0"/>
              <a:t>Zone intermédiaire</a:t>
            </a:r>
          </a:p>
          <a:p>
            <a:pPr lvl="1">
              <a:spcAft>
                <a:spcPts val="600"/>
              </a:spcAft>
            </a:pPr>
            <a:r>
              <a:rPr lang="fr-FR" sz="1600" dirty="0"/>
              <a:t>sélection avec les rendements sur zonage éligible</a:t>
            </a:r>
          </a:p>
          <a:p>
            <a:pPr>
              <a:spcAft>
                <a:spcPts val="600"/>
              </a:spcAft>
            </a:pPr>
            <a:r>
              <a:rPr lang="fr-FR" sz="1600" b="1" dirty="0"/>
              <a:t>Mesure monogastrique</a:t>
            </a:r>
          </a:p>
          <a:p>
            <a:pPr lvl="1">
              <a:spcAft>
                <a:spcPts val="600"/>
              </a:spcAft>
            </a:pPr>
            <a:r>
              <a:rPr lang="fr-FR" sz="1600" dirty="0"/>
              <a:t>Mesure non zonée. Conditions d’intervention identiques à 2025</a:t>
            </a:r>
          </a:p>
          <a:p>
            <a:pPr>
              <a:spcAft>
                <a:spcPts val="600"/>
              </a:spcAft>
            </a:pPr>
            <a:r>
              <a:rPr lang="fr-FR" sz="1600" b="1" dirty="0"/>
              <a:t>Mesures HBV</a:t>
            </a:r>
          </a:p>
          <a:p>
            <a:pPr lvl="1">
              <a:spcAft>
                <a:spcPts val="600"/>
              </a:spcAft>
            </a:pPr>
            <a:r>
              <a:rPr lang="fr-FR" sz="1600" dirty="0"/>
              <a:t>non zonée mais à prioriser sur les enjeux biodiversité, hors zonage agence de l’eau </a:t>
            </a:r>
          </a:p>
          <a:p>
            <a:pPr lvl="1">
              <a:spcAft>
                <a:spcPts val="600"/>
              </a:spcAft>
            </a:pPr>
            <a:endParaRPr lang="fr-FR" sz="1600" dirty="0"/>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43</a:t>
            </a:fld>
            <a:endParaRPr lang="fr-FR"/>
          </a:p>
        </p:txBody>
      </p:sp>
      <p:sp>
        <p:nvSpPr>
          <p:cNvPr id="9" name="Rectangle avec coins arrondis en diagonale 8"/>
          <p:cNvSpPr/>
          <p:nvPr/>
        </p:nvSpPr>
        <p:spPr>
          <a:xfrm>
            <a:off x="9240253" y="191386"/>
            <a:ext cx="2367814" cy="930977"/>
          </a:xfrm>
          <a:prstGeom prst="round2Diag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Autres enjeux</a:t>
            </a:r>
          </a:p>
        </p:txBody>
      </p:sp>
    </p:spTree>
    <p:extLst>
      <p:ext uri="{BB962C8B-B14F-4D97-AF65-F5344CB8AC3E}">
        <p14:creationId xmlns:p14="http://schemas.microsoft.com/office/powerpoint/2010/main" val="58950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MAEC – campagne 2026 – AAP PAEC</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44</a:t>
            </a:fld>
            <a:endParaRPr lang="fr-FR"/>
          </a:p>
        </p:txBody>
      </p:sp>
      <p:pic>
        <p:nvPicPr>
          <p:cNvPr id="7" name="Espace réservé du contenu 6"/>
          <p:cNvPicPr>
            <a:picLocks noGrp="1"/>
          </p:cNvPicPr>
          <p:nvPr>
            <p:ph idx="1"/>
          </p:nvPr>
        </p:nvPicPr>
        <p:blipFill>
          <a:blip r:embed="rId3"/>
          <a:stretch>
            <a:fillRect/>
          </a:stretch>
        </p:blipFill>
        <p:spPr>
          <a:xfrm>
            <a:off x="1129270" y="897793"/>
            <a:ext cx="7324164" cy="5360893"/>
          </a:xfrm>
          <a:prstGeom prst="rect">
            <a:avLst/>
          </a:prstGeom>
        </p:spPr>
      </p:pic>
      <p:sp>
        <p:nvSpPr>
          <p:cNvPr id="5" name="Rectangle 4"/>
          <p:cNvSpPr/>
          <p:nvPr/>
        </p:nvSpPr>
        <p:spPr>
          <a:xfrm>
            <a:off x="8453434" y="2533505"/>
            <a:ext cx="3234091" cy="5847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600" dirty="0">
                <a:latin typeface="Marianne" panose="02000000000000000000" pitchFamily="50" charset="0"/>
              </a:rPr>
              <a:t>Priorisation selon les agences de l’eau </a:t>
            </a:r>
          </a:p>
        </p:txBody>
      </p:sp>
      <p:sp>
        <p:nvSpPr>
          <p:cNvPr id="3" name="ZoneTexte 2"/>
          <p:cNvSpPr txBox="1"/>
          <p:nvPr/>
        </p:nvSpPr>
        <p:spPr>
          <a:xfrm>
            <a:off x="8453434" y="3578239"/>
            <a:ext cx="3234091" cy="83099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defPPr>
              <a:defRPr lang="fr-FR"/>
            </a:defPPr>
            <a:lvl1pPr algn="ctr">
              <a:defRPr sz="1600">
                <a:solidFill>
                  <a:schemeClr val="dk1"/>
                </a:solidFill>
                <a:latin typeface="Marianne" panose="02000000000000000000" pitchFamily="50"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-&gt; Pour toute question, contacter les agences de l’eau, afin de vérifier le zonage à jour</a:t>
            </a:r>
          </a:p>
        </p:txBody>
      </p:sp>
    </p:spTree>
    <p:extLst>
      <p:ext uri="{BB962C8B-B14F-4D97-AF65-F5344CB8AC3E}">
        <p14:creationId xmlns:p14="http://schemas.microsoft.com/office/powerpoint/2010/main" val="3178488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MAEC – campagne 2026 – AAP PAEC</a:t>
            </a:r>
          </a:p>
        </p:txBody>
      </p:sp>
      <p:sp>
        <p:nvSpPr>
          <p:cNvPr id="3" name="Espace réservé du contenu 2"/>
          <p:cNvSpPr>
            <a:spLocks noGrp="1"/>
          </p:cNvSpPr>
          <p:nvPr>
            <p:ph idx="1"/>
          </p:nvPr>
        </p:nvSpPr>
        <p:spPr/>
        <p:txBody>
          <a:bodyPr>
            <a:noAutofit/>
          </a:bodyPr>
          <a:lstStyle/>
          <a:p>
            <a:pPr marL="0" indent="0">
              <a:buNone/>
            </a:pPr>
            <a:r>
              <a:rPr lang="fr-FR" sz="1800" b="1" u="sng" dirty="0"/>
              <a:t>Conditions intervention AERMC (1/2)</a:t>
            </a:r>
          </a:p>
          <a:p>
            <a:pPr marL="0" indent="0">
              <a:buNone/>
            </a:pPr>
            <a:endParaRPr lang="fr-FR" sz="2000" b="1" u="sng" dirty="0"/>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Arial" panose="020B0604020202020204" pitchFamily="34" charset="0"/>
              </a:rPr>
              <a:t>OBJECTIF : Accompagner la transition et le changement de pratiques (10 ans maximum)</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Arial" panose="020B0604020202020204" pitchFamily="34" charset="0"/>
              </a:rPr>
              <a:t>Aides territorialisées et ciblées sur les zones à enjeux :</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Arial" panose="020B0604020202020204" pitchFamily="34" charset="0"/>
              </a:rPr>
              <a:t>Qualité de l’eau </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1" u="none" strike="noStrike" cap="none" normalizeH="0" baseline="0" dirty="0">
                <a:ln>
                  <a:noFill/>
                </a:ln>
                <a:solidFill>
                  <a:schemeClr val="tx1"/>
                </a:solidFill>
                <a:effectLst/>
                <a:latin typeface="Arial" panose="020B0604020202020204" pitchFamily="34" charset="0"/>
              </a:rPr>
              <a:t>AAC captages prioritaires du groupe B ; zones de sauvegarde des ressources</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800" b="0" i="1" u="none" strike="noStrike" cap="none" normalizeH="0" baseline="0" dirty="0">
                <a:ln>
                  <a:noFill/>
                </a:ln>
                <a:solidFill>
                  <a:schemeClr val="tx1"/>
                </a:solidFill>
                <a:effectLst/>
                <a:latin typeface="Arial" panose="020B0604020202020204" pitchFamily="34" charset="0"/>
              </a:rPr>
              <a:t>stratégiques ; territoires de projets de filières bas niveau d’intrants (BNI) validés par l’agence</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Arial" panose="020B0604020202020204" pitchFamily="34" charset="0"/>
              </a:rPr>
              <a:t>Sobriété en eau </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1" u="none" strike="noStrike" cap="none" normalizeH="0" baseline="0" dirty="0">
                <a:ln>
                  <a:noFill/>
                </a:ln>
                <a:solidFill>
                  <a:schemeClr val="tx1"/>
                </a:solidFill>
                <a:effectLst/>
                <a:latin typeface="Arial" panose="020B0604020202020204" pitchFamily="34" charset="0"/>
              </a:rPr>
              <a:t>Bassin RMC</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Arial" panose="020B0604020202020204" pitchFamily="34" charset="0"/>
              </a:rPr>
              <a:t>Biodiversité </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fr-FR" altLang="fr-FR" sz="1800" b="0" i="1" u="none" strike="noStrike" cap="none" normalizeH="0" baseline="0" dirty="0">
                <a:ln>
                  <a:noFill/>
                </a:ln>
                <a:solidFill>
                  <a:schemeClr val="tx1"/>
                </a:solidFill>
                <a:effectLst/>
                <a:latin typeface="Arial" panose="020B0604020202020204" pitchFamily="34" charset="0"/>
              </a:rPr>
              <a:t>Territoire d’espèces inféodées à l’eau (à justifier dans le PAEC) ; territoires de</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800" b="0" i="1" u="none" strike="noStrike" cap="none" normalizeH="0" baseline="0" dirty="0">
                <a:ln>
                  <a:noFill/>
                </a:ln>
                <a:solidFill>
                  <a:schemeClr val="tx1"/>
                </a:solidFill>
                <a:effectLst/>
                <a:latin typeface="Arial" panose="020B0604020202020204" pitchFamily="34" charset="0"/>
              </a:rPr>
              <a:t>projets de filières validés par l’agence</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Arial" panose="020B0604020202020204" pitchFamily="34" charset="0"/>
              </a:rPr>
              <a:t>Milieux humides </a:t>
            </a:r>
            <a:r>
              <a:rPr kumimoji="0" lang="fr-FR" altLang="fr-FR" sz="1800" b="0" i="0" u="none" strike="noStrike" cap="none" normalizeH="0" baseline="0" dirty="0">
                <a:ln>
                  <a:noFill/>
                </a:ln>
                <a:solidFill>
                  <a:schemeClr val="tx1"/>
                </a:solidFill>
                <a:effectLst/>
                <a:latin typeface="Arial" panose="020B0604020202020204" pitchFamily="34" charset="0"/>
              </a:rPr>
              <a:t>: e</a:t>
            </a:r>
            <a:r>
              <a:rPr kumimoji="0" lang="fr-FR" altLang="fr-FR" sz="1800" b="0" i="1" u="none" strike="noStrike" cap="none" normalizeH="0" baseline="0" dirty="0">
                <a:ln>
                  <a:noFill/>
                </a:ln>
                <a:solidFill>
                  <a:schemeClr val="tx1"/>
                </a:solidFill>
                <a:effectLst/>
                <a:latin typeface="Arial" panose="020B0604020202020204" pitchFamily="34" charset="0"/>
              </a:rPr>
              <a:t>space Humide de référence (EHR) ; territoires de projets de filières validés</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fr-FR" altLang="fr-FR" sz="1800" b="0" i="1" u="none" strike="noStrike" cap="none" normalizeH="0" baseline="0" dirty="0">
                <a:ln>
                  <a:noFill/>
                </a:ln>
                <a:solidFill>
                  <a:schemeClr val="tx1"/>
                </a:solidFill>
                <a:effectLst/>
                <a:latin typeface="Arial" panose="020B0604020202020204" pitchFamily="34" charset="0"/>
              </a:rPr>
              <a:t>par l’agence</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fr-FR" sz="1800" b="1" u="sng" dirty="0"/>
          </a:p>
          <a:p>
            <a:pPr marL="0" indent="0">
              <a:buNone/>
            </a:pPr>
            <a:endParaRPr lang="fr-FR" sz="1800" b="1" u="sng" dirty="0"/>
          </a:p>
          <a:p>
            <a:pPr marL="0" indent="0">
              <a:buNone/>
            </a:pPr>
            <a:endParaRPr lang="fr-FR" sz="1800" b="1" u="sng" dirty="0"/>
          </a:p>
          <a:p>
            <a:pPr marL="0" indent="0">
              <a:buNone/>
            </a:pPr>
            <a:endParaRPr lang="fr-FR" sz="1800" b="1" u="sng" dirty="0"/>
          </a:p>
          <a:p>
            <a:pPr marL="0" indent="0">
              <a:buNone/>
            </a:pPr>
            <a:endParaRPr lang="fr-FR" sz="1800" b="1" u="sng" dirty="0"/>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45</a:t>
            </a:fld>
            <a:endParaRPr lang="fr-FR" dirty="0"/>
          </a:p>
        </p:txBody>
      </p:sp>
      <p:sp>
        <p:nvSpPr>
          <p:cNvPr id="8" name="Rectangle 3">
            <a:extLst>
              <a:ext uri="{FF2B5EF4-FFF2-40B4-BE49-F238E27FC236}">
                <a16:creationId xmlns:a16="http://schemas.microsoft.com/office/drawing/2014/main" id="{6CE3E3F2-B3A9-4541-BE9A-6660B37F7CB5}"/>
              </a:ext>
            </a:extLst>
          </p:cNvPr>
          <p:cNvSpPr>
            <a:spLocks noChangeArrowheads="1"/>
          </p:cNvSpPr>
          <p:nvPr/>
        </p:nvSpPr>
        <p:spPr bwMode="auto">
          <a:xfrm>
            <a:off x="0" y="43933"/>
            <a:ext cx="6386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5620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MAEC – campagne 2026 – AAP PAEC</a:t>
            </a:r>
          </a:p>
        </p:txBody>
      </p:sp>
      <p:sp>
        <p:nvSpPr>
          <p:cNvPr id="3" name="Espace réservé du contenu 2"/>
          <p:cNvSpPr>
            <a:spLocks noGrp="1"/>
          </p:cNvSpPr>
          <p:nvPr>
            <p:ph idx="1"/>
          </p:nvPr>
        </p:nvSpPr>
        <p:spPr>
          <a:xfrm>
            <a:off x="556180" y="1125000"/>
            <a:ext cx="10982227" cy="5049557"/>
          </a:xfrm>
        </p:spPr>
        <p:txBody>
          <a:bodyPr>
            <a:noAutofit/>
          </a:bodyPr>
          <a:lstStyle/>
          <a:p>
            <a:pPr marL="0" indent="0">
              <a:buNone/>
            </a:pPr>
            <a:r>
              <a:rPr lang="fr-FR" sz="1800" b="1" u="sng" dirty="0"/>
              <a:t>Conditions intervention AERMC (2/2)</a:t>
            </a:r>
          </a:p>
          <a:p>
            <a:pPr marL="0" indent="0">
              <a:buNone/>
            </a:pPr>
            <a:endParaRPr lang="fr-FR" sz="1600" b="1" u="sng" dirty="0"/>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rPr>
              <a:t>Zonages éligibles - portail cartographique :</a:t>
            </a:r>
            <a:r>
              <a:rPr kumimoji="0" lang="fr-FR" altLang="fr-FR" sz="1600" b="1" i="0" u="none" strike="noStrike" cap="none" normalizeH="0" dirty="0">
                <a:ln>
                  <a:noFill/>
                </a:ln>
                <a:solidFill>
                  <a:schemeClr val="tx1"/>
                </a:solidFill>
                <a:effectLst/>
                <a:latin typeface="Arial" panose="020B0604020202020204" pitchFamily="34" charset="0"/>
              </a:rPr>
              <a:t> </a:t>
            </a:r>
            <a:r>
              <a:rPr kumimoji="0" lang="fr-FR" altLang="fr-FR" sz="1600" b="1" i="0" u="none" strike="noStrike" cap="none" normalizeH="0" dirty="0">
                <a:ln>
                  <a:noFill/>
                </a:ln>
                <a:solidFill>
                  <a:schemeClr val="tx1"/>
                </a:solidFill>
                <a:effectLst/>
                <a:latin typeface="Arial" panose="020B0604020202020204" pitchFamily="34" charset="0"/>
                <a:hlinkClick r:id="rId3"/>
              </a:rPr>
              <a:t>ici</a:t>
            </a:r>
            <a:endParaRPr kumimoji="0" lang="fr-FR" altLang="fr-FR" sz="1600" b="1" i="0" u="none" strike="noStrike" cap="none" normalizeH="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rPr>
              <a:t>MAEC éligibles : </a:t>
            </a:r>
            <a:r>
              <a:rPr kumimoji="0" lang="fr-FR" altLang="fr-FR" sz="1600" b="0" i="0" u="none" strike="noStrike" cap="none" normalizeH="0" baseline="0" dirty="0" err="1">
                <a:ln>
                  <a:noFill/>
                </a:ln>
                <a:solidFill>
                  <a:schemeClr val="tx1"/>
                </a:solidFill>
                <a:effectLst/>
                <a:latin typeface="Arial" panose="020B0604020202020204" pitchFamily="34" charset="0"/>
              </a:rPr>
              <a:t>cf</a:t>
            </a:r>
            <a:r>
              <a:rPr kumimoji="0" lang="fr-FR" altLang="fr-FR" sz="1600" b="0" i="0" u="none" strike="noStrike" cap="none" normalizeH="0" baseline="0" dirty="0">
                <a:ln>
                  <a:noFill/>
                </a:ln>
                <a:solidFill>
                  <a:schemeClr val="tx1"/>
                </a:solidFill>
                <a:effectLst/>
                <a:latin typeface="Arial" panose="020B0604020202020204" pitchFamily="34" charset="0"/>
              </a:rPr>
              <a:t> liste Agence de l’eau RMC annexée à l’appel à projets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rPr>
              <a:t>Plan de financement </a:t>
            </a:r>
            <a:r>
              <a:rPr kumimoji="0" lang="fr-FR" altLang="fr-FR" sz="1600" b="0" i="0" u="none" strike="noStrike" cap="none" normalizeH="0" baseline="0" dirty="0">
                <a:ln>
                  <a:noFill/>
                </a:ln>
                <a:solidFill>
                  <a:schemeClr val="tx1"/>
                </a:solidFill>
                <a:effectLst/>
                <a:latin typeface="Arial" panose="020B0604020202020204" pitchFamily="34" charset="0"/>
              </a:rPr>
              <a:t>: jusqu’à 70% agence + minimum 30% FEADER ou autre financeur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rPr>
              <a:t>Durée d’ouverture à la contractualisation </a:t>
            </a:r>
            <a:r>
              <a:rPr kumimoji="0" lang="fr-FR" altLang="fr-FR" sz="1600" b="0" i="0" u="none" strike="noStrike" cap="none" normalizeH="0" baseline="0" dirty="0">
                <a:ln>
                  <a:noFill/>
                </a:ln>
                <a:solidFill>
                  <a:schemeClr val="tx1"/>
                </a:solidFill>
                <a:effectLst/>
                <a:latin typeface="Arial" panose="020B0604020202020204" pitchFamily="34" charset="0"/>
              </a:rPr>
              <a:t>: 2 à 3 ans par territoire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rPr>
              <a:t>Opérateur PAEC </a:t>
            </a:r>
            <a:r>
              <a:rPr kumimoji="0" lang="fr-FR" altLang="fr-FR" sz="1600" b="0" i="0" u="none" strike="noStrike" cap="none" normalizeH="0" baseline="0" dirty="0">
                <a:ln>
                  <a:noFill/>
                </a:ln>
                <a:solidFill>
                  <a:schemeClr val="tx1"/>
                </a:solidFill>
                <a:effectLst/>
                <a:latin typeface="Arial" panose="020B0604020202020204" pitchFamily="34" charset="0"/>
              </a:rPr>
              <a:t>: collectivité ou structure responsable du captage / PTGE / démarche de préservation, ou opérateur en lien étroit avec ces structures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rPr>
              <a:t>Renouvellement PAEC </a:t>
            </a:r>
            <a:r>
              <a:rPr kumimoji="0" lang="fr-FR" altLang="fr-FR" sz="1600" b="0" i="0" u="none" strike="noStrike" cap="none" normalizeH="0" baseline="0" dirty="0">
                <a:ln>
                  <a:noFill/>
                </a:ln>
                <a:solidFill>
                  <a:schemeClr val="tx1"/>
                </a:solidFill>
                <a:effectLst/>
                <a:latin typeface="Arial" panose="020B0604020202020204" pitchFamily="34" charset="0"/>
              </a:rPr>
              <a:t>: possible si bilan précédent réalisé et niveau d’ambition supérieur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rPr>
              <a:t>Engagement des exploitations </a:t>
            </a:r>
            <a:r>
              <a:rPr kumimoji="0" lang="fr-FR" altLang="fr-FR" sz="1600" b="0" i="0" u="none" strike="noStrike" cap="none" normalizeH="0" baseline="0" dirty="0">
                <a:ln>
                  <a:noFill/>
                </a:ln>
                <a:solidFill>
                  <a:schemeClr val="tx1"/>
                </a:solidFill>
                <a:effectLst/>
                <a:latin typeface="Arial" panose="020B0604020202020204" pitchFamily="34" charset="0"/>
              </a:rPr>
              <a:t>: 10 ans maxi., 2ème contrat avec mesures de niveau équivalent ou Supérieur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Arial" panose="020B0604020202020204" pitchFamily="34" charset="0"/>
              </a:rPr>
              <a:t>Gouvernance/pérennité </a:t>
            </a:r>
            <a:r>
              <a:rPr kumimoji="0" lang="fr-FR" altLang="fr-FR" sz="1600" b="0" i="0" u="none" strike="noStrike" cap="none" normalizeH="0" baseline="0" dirty="0">
                <a:ln>
                  <a:noFill/>
                </a:ln>
                <a:solidFill>
                  <a:schemeClr val="tx1"/>
                </a:solidFill>
                <a:effectLst/>
                <a:latin typeface="Arial" panose="020B0604020202020204" pitchFamily="34" charset="0"/>
              </a:rPr>
              <a:t>: existence requise d’un comité de pilotage, suivi, garanties de pérennité pour les captages (arrêté ZSCE de programme d’actions)…</a:t>
            </a:r>
          </a:p>
          <a:p>
            <a:pPr marL="0" indent="0">
              <a:buNone/>
            </a:pPr>
            <a:endParaRPr lang="fr-FR" sz="1800" b="1" u="sng" dirty="0"/>
          </a:p>
          <a:p>
            <a:pPr marL="0" indent="0">
              <a:buNone/>
            </a:pPr>
            <a:endParaRPr lang="fr-FR" sz="1800" b="1" u="sng" dirty="0"/>
          </a:p>
          <a:p>
            <a:pPr marL="0" indent="0">
              <a:buNone/>
            </a:pPr>
            <a:endParaRPr lang="fr-FR" sz="1800" b="1" u="sng" dirty="0"/>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46</a:t>
            </a:fld>
            <a:endParaRPr lang="fr-FR" dirty="0"/>
          </a:p>
        </p:txBody>
      </p:sp>
    </p:spTree>
    <p:extLst>
      <p:ext uri="{BB962C8B-B14F-4D97-AF65-F5344CB8AC3E}">
        <p14:creationId xmlns:p14="http://schemas.microsoft.com/office/powerpoint/2010/main" val="2661434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MAEC – campagne 2026 – AAP PAEC</a:t>
            </a:r>
          </a:p>
        </p:txBody>
      </p:sp>
      <p:sp>
        <p:nvSpPr>
          <p:cNvPr id="3" name="Espace réservé du contenu 2"/>
          <p:cNvSpPr>
            <a:spLocks noGrp="1"/>
          </p:cNvSpPr>
          <p:nvPr>
            <p:ph idx="1"/>
          </p:nvPr>
        </p:nvSpPr>
        <p:spPr>
          <a:xfrm>
            <a:off x="562535" y="899886"/>
            <a:ext cx="11066930" cy="5456464"/>
          </a:xfrm>
        </p:spPr>
        <p:txBody>
          <a:bodyPr>
            <a:noAutofit/>
          </a:bodyPr>
          <a:lstStyle/>
          <a:p>
            <a:pPr marL="0" indent="0">
              <a:buNone/>
            </a:pPr>
            <a:endParaRPr lang="fr-FR" sz="1800" b="1" u="sng" dirty="0">
              <a:solidFill>
                <a:srgbClr val="000000"/>
              </a:solidFill>
              <a:effectLst/>
              <a:latin typeface="Marianne" panose="02000000000000000000" pitchFamily="50" charset="0"/>
            </a:endParaRPr>
          </a:p>
          <a:p>
            <a:pPr marL="0" indent="0">
              <a:buNone/>
            </a:pPr>
            <a:r>
              <a:rPr lang="fr-FR" sz="1800" b="1" u="sng" dirty="0">
                <a:solidFill>
                  <a:srgbClr val="000000"/>
                </a:solidFill>
                <a:effectLst/>
                <a:latin typeface="Marianne" panose="02000000000000000000" pitchFamily="50" charset="0"/>
              </a:rPr>
              <a:t>Conditions intervention AESN</a:t>
            </a:r>
          </a:p>
          <a:p>
            <a:pPr marL="0" indent="0">
              <a:buNone/>
            </a:pPr>
            <a:r>
              <a:rPr lang="fr-FR" sz="1800" b="1" dirty="0">
                <a:solidFill>
                  <a:srgbClr val="000000"/>
                </a:solidFill>
              </a:rPr>
              <a:t>           </a:t>
            </a:r>
            <a:r>
              <a:rPr lang="fr-FR" sz="1600" b="1" dirty="0">
                <a:solidFill>
                  <a:srgbClr val="000000"/>
                </a:solidFill>
                <a:effectLst/>
                <a:latin typeface="Marianne" panose="02000000000000000000" pitchFamily="50" charset="0"/>
              </a:rPr>
              <a:t>Zonage :</a:t>
            </a:r>
            <a:endParaRPr lang="fr-FR" sz="1600" dirty="0">
              <a:effectLst/>
            </a:endParaRPr>
          </a:p>
          <a:p>
            <a:pPr marL="685800" indent="0">
              <a:buNone/>
            </a:pPr>
            <a:r>
              <a:rPr lang="fr-FR" sz="1600" dirty="0">
                <a:solidFill>
                  <a:srgbClr val="000000"/>
                </a:solidFill>
                <a:effectLst/>
                <a:latin typeface="Arial" panose="020B0604020202020204" pitchFamily="34" charset="0"/>
              </a:rPr>
              <a:t>•        </a:t>
            </a:r>
            <a:r>
              <a:rPr lang="fr-FR" sz="1600" dirty="0">
                <a:solidFill>
                  <a:srgbClr val="000000"/>
                </a:solidFill>
                <a:effectLst/>
                <a:latin typeface="Marianne" panose="02000000000000000000" pitchFamily="50" charset="0"/>
              </a:rPr>
              <a:t>AAC de captage avec programme d’actions validé avec priorité aux captages prioritaires puis aux captages sensibles,</a:t>
            </a:r>
            <a:endParaRPr lang="fr-FR" sz="1600" dirty="0">
              <a:effectLst/>
            </a:endParaRPr>
          </a:p>
          <a:p>
            <a:pPr marL="685800" indent="0">
              <a:buNone/>
            </a:pPr>
            <a:r>
              <a:rPr lang="fr-FR" sz="1600" dirty="0">
                <a:solidFill>
                  <a:srgbClr val="000000"/>
                </a:solidFill>
                <a:effectLst/>
                <a:latin typeface="Arial" panose="020B0604020202020204" pitchFamily="34" charset="0"/>
              </a:rPr>
              <a:t>•        </a:t>
            </a:r>
            <a:r>
              <a:rPr lang="fr-FR" sz="1600" dirty="0">
                <a:solidFill>
                  <a:srgbClr val="000000"/>
                </a:solidFill>
                <a:effectLst/>
                <a:latin typeface="Marianne" panose="02000000000000000000" pitchFamily="50" charset="0"/>
              </a:rPr>
              <a:t>Milieux humides</a:t>
            </a:r>
            <a:endParaRPr lang="fr-FR" sz="1600" dirty="0">
              <a:effectLst/>
            </a:endParaRPr>
          </a:p>
          <a:p>
            <a:pPr marL="685800" indent="0">
              <a:buNone/>
            </a:pPr>
            <a:r>
              <a:rPr lang="fr-FR" sz="1600" dirty="0">
                <a:solidFill>
                  <a:srgbClr val="000000"/>
                </a:solidFill>
                <a:effectLst/>
                <a:latin typeface="Arial" panose="020B0604020202020204" pitchFamily="34" charset="0"/>
              </a:rPr>
              <a:t>•        </a:t>
            </a:r>
            <a:r>
              <a:rPr lang="fr-FR" sz="1600" dirty="0">
                <a:solidFill>
                  <a:srgbClr val="000000"/>
                </a:solidFill>
              </a:rPr>
              <a:t>Z</a:t>
            </a:r>
            <a:r>
              <a:rPr lang="fr-FR" sz="1600" dirty="0">
                <a:solidFill>
                  <a:srgbClr val="000000"/>
                </a:solidFill>
                <a:effectLst/>
                <a:latin typeface="Marianne" panose="02000000000000000000" pitchFamily="50" charset="0"/>
              </a:rPr>
              <a:t>ones érosion/ruissellement validées par l’agence</a:t>
            </a:r>
            <a:endParaRPr lang="fr-FR" sz="1600" b="1" dirty="0">
              <a:solidFill>
                <a:srgbClr val="000000"/>
              </a:solidFill>
            </a:endParaRPr>
          </a:p>
          <a:p>
            <a:pPr marL="685800" indent="0">
              <a:buNone/>
            </a:pPr>
            <a:r>
              <a:rPr lang="fr-FR" sz="1600" b="1" dirty="0">
                <a:solidFill>
                  <a:srgbClr val="000000"/>
                </a:solidFill>
                <a:effectLst/>
                <a:latin typeface="Marianne" panose="02000000000000000000" pitchFamily="50" charset="0"/>
              </a:rPr>
              <a:t>Renouvellement d’un PAEC</a:t>
            </a:r>
            <a:r>
              <a:rPr lang="fr-FR" sz="1600" dirty="0">
                <a:solidFill>
                  <a:srgbClr val="000000"/>
                </a:solidFill>
                <a:effectLst/>
                <a:latin typeface="Aptos"/>
              </a:rPr>
              <a:t> </a:t>
            </a:r>
            <a:r>
              <a:rPr lang="fr-FR" sz="1600" dirty="0">
                <a:solidFill>
                  <a:srgbClr val="000000"/>
                </a:solidFill>
                <a:effectLst/>
                <a:latin typeface="Marianne" panose="02000000000000000000" pitchFamily="50" charset="0"/>
              </a:rPr>
              <a:t>: si bilan précédent réalisé et mesures proposées avec un niveau d’ambition supérieur</a:t>
            </a:r>
            <a:endParaRPr lang="fr-FR" sz="1600" dirty="0"/>
          </a:p>
          <a:p>
            <a:pPr marL="685800" indent="0">
              <a:buNone/>
            </a:pPr>
            <a:r>
              <a:rPr lang="fr-FR" sz="1600" b="1" dirty="0">
                <a:solidFill>
                  <a:srgbClr val="000000"/>
                </a:solidFill>
                <a:effectLst/>
                <a:latin typeface="Marianne" panose="02000000000000000000" pitchFamily="50" charset="0"/>
              </a:rPr>
              <a:t>Engagement des exploitations</a:t>
            </a:r>
            <a:r>
              <a:rPr lang="fr-FR" sz="1600" dirty="0">
                <a:solidFill>
                  <a:srgbClr val="000000"/>
                </a:solidFill>
                <a:effectLst/>
                <a:latin typeface="Marianne" panose="02000000000000000000" pitchFamily="50" charset="0"/>
              </a:rPr>
              <a:t> : En cas de renouvellement de contrat, les mesures contractualisées seront plus ambitieuses</a:t>
            </a:r>
            <a:endParaRPr lang="fr-FR" sz="1600" dirty="0"/>
          </a:p>
          <a:p>
            <a:pPr marL="685800" indent="0">
              <a:buNone/>
            </a:pPr>
            <a:r>
              <a:rPr lang="fr-FR" sz="1600" b="1" dirty="0">
                <a:solidFill>
                  <a:srgbClr val="000000"/>
                </a:solidFill>
                <a:effectLst/>
                <a:latin typeface="Marianne" panose="02000000000000000000" pitchFamily="50" charset="0"/>
              </a:rPr>
              <a:t>Plafonnement</a:t>
            </a:r>
            <a:r>
              <a:rPr lang="fr-FR" sz="1600" dirty="0">
                <a:solidFill>
                  <a:srgbClr val="000000"/>
                </a:solidFill>
                <a:effectLst/>
                <a:latin typeface="Marianne" panose="02000000000000000000" pitchFamily="50" charset="0"/>
              </a:rPr>
              <a:t> : pas de plafond</a:t>
            </a:r>
            <a:endParaRPr lang="fr-FR" sz="1600" dirty="0"/>
          </a:p>
          <a:p>
            <a:pPr marL="685800" indent="0">
              <a:buNone/>
            </a:pPr>
            <a:r>
              <a:rPr lang="fr-FR" sz="1600" b="1" dirty="0">
                <a:solidFill>
                  <a:srgbClr val="000000"/>
                </a:solidFill>
                <a:effectLst/>
                <a:latin typeface="Marianne" panose="02000000000000000000" pitchFamily="50" charset="0"/>
              </a:rPr>
              <a:t>Mesures</a:t>
            </a:r>
            <a:r>
              <a:rPr lang="fr-FR" sz="1600" b="1" dirty="0">
                <a:solidFill>
                  <a:srgbClr val="000000"/>
                </a:solidFill>
                <a:effectLst/>
                <a:latin typeface="Aptos"/>
              </a:rPr>
              <a:t> </a:t>
            </a:r>
            <a:r>
              <a:rPr lang="fr-FR" sz="1600" b="1" dirty="0">
                <a:solidFill>
                  <a:srgbClr val="000000"/>
                </a:solidFill>
                <a:effectLst/>
                <a:latin typeface="Marianne" panose="02000000000000000000" pitchFamily="50" charset="0"/>
              </a:rPr>
              <a:t>(voir AAP PAEC pour conditions particulières) :</a:t>
            </a:r>
            <a:endParaRPr lang="fr-FR" sz="1600" dirty="0">
              <a:effectLst/>
            </a:endParaRPr>
          </a:p>
          <a:p>
            <a:pPr marL="1143000" indent="0">
              <a:buNone/>
            </a:pPr>
            <a:r>
              <a:rPr lang="fr-FR" sz="1600" dirty="0">
                <a:solidFill>
                  <a:srgbClr val="000000"/>
                </a:solidFill>
                <a:effectLst/>
                <a:latin typeface="Arial" panose="020B0604020202020204" pitchFamily="34" charset="0"/>
              </a:rPr>
              <a:t>•        </a:t>
            </a:r>
            <a:r>
              <a:rPr lang="fr-FR" sz="1600" b="1" dirty="0">
                <a:solidFill>
                  <a:srgbClr val="000000"/>
                </a:solidFill>
                <a:effectLst/>
                <a:latin typeface="Marianne" panose="02000000000000000000" pitchFamily="50" charset="0"/>
              </a:rPr>
              <a:t>Enjeu eau</a:t>
            </a:r>
            <a:r>
              <a:rPr lang="fr-FR" sz="1600" b="1" dirty="0">
                <a:solidFill>
                  <a:srgbClr val="000000"/>
                </a:solidFill>
                <a:effectLst/>
                <a:latin typeface="Aptos"/>
              </a:rPr>
              <a:t> </a:t>
            </a:r>
            <a:r>
              <a:rPr lang="fr-FR" sz="1600" b="1" dirty="0">
                <a:solidFill>
                  <a:srgbClr val="000000"/>
                </a:solidFill>
                <a:effectLst/>
                <a:latin typeface="Marianne" panose="02000000000000000000" pitchFamily="50" charset="0"/>
              </a:rPr>
              <a:t>: </a:t>
            </a:r>
            <a:r>
              <a:rPr lang="fr-FR" sz="1600" dirty="0">
                <a:solidFill>
                  <a:srgbClr val="0C64C0"/>
                </a:solidFill>
                <a:effectLst/>
                <a:latin typeface="Marianne" panose="02000000000000000000" pitchFamily="50" charset="0"/>
              </a:rPr>
              <a:t>voir la liste annexée à l’AAP</a:t>
            </a:r>
            <a:endParaRPr lang="fr-FR" sz="1600" dirty="0">
              <a:effectLst/>
            </a:endParaRPr>
          </a:p>
          <a:p>
            <a:pPr marL="1143000" indent="0">
              <a:buNone/>
            </a:pPr>
            <a:r>
              <a:rPr lang="fr-FR" sz="1600" dirty="0">
                <a:solidFill>
                  <a:srgbClr val="000000"/>
                </a:solidFill>
                <a:effectLst/>
                <a:latin typeface="Arial" panose="020B0604020202020204" pitchFamily="34" charset="0"/>
              </a:rPr>
              <a:t>•        </a:t>
            </a:r>
            <a:r>
              <a:rPr lang="fr-FR" sz="1600" b="1" dirty="0">
                <a:solidFill>
                  <a:srgbClr val="000000"/>
                </a:solidFill>
                <a:effectLst/>
                <a:latin typeface="Marianne" panose="02000000000000000000" pitchFamily="50" charset="0"/>
              </a:rPr>
              <a:t>Autonomie fourragère : </a:t>
            </a:r>
            <a:r>
              <a:rPr lang="fr-FR" sz="1600" dirty="0">
                <a:solidFill>
                  <a:srgbClr val="000000"/>
                </a:solidFill>
                <a:effectLst/>
                <a:latin typeface="Marianne" panose="02000000000000000000" pitchFamily="50" charset="0"/>
              </a:rPr>
              <a:t>tous les niveaux</a:t>
            </a:r>
            <a:endParaRPr lang="fr-FR" sz="1600" dirty="0">
              <a:effectLst/>
            </a:endParaRPr>
          </a:p>
          <a:p>
            <a:pPr marL="1143000" indent="0">
              <a:buNone/>
            </a:pPr>
            <a:r>
              <a:rPr lang="fr-FR" sz="1600" dirty="0">
                <a:solidFill>
                  <a:srgbClr val="000000"/>
                </a:solidFill>
                <a:effectLst/>
                <a:latin typeface="Arial" panose="020B0604020202020204" pitchFamily="34" charset="0"/>
              </a:rPr>
              <a:t>•        </a:t>
            </a:r>
            <a:r>
              <a:rPr lang="fr-FR" sz="1600" b="1" dirty="0">
                <a:solidFill>
                  <a:srgbClr val="000000"/>
                </a:solidFill>
                <a:effectLst/>
                <a:latin typeface="Marianne" panose="02000000000000000000" pitchFamily="50" charset="0"/>
              </a:rPr>
              <a:t>Enjeu Biodiversité</a:t>
            </a:r>
            <a:r>
              <a:rPr lang="fr-FR" sz="1600" dirty="0">
                <a:solidFill>
                  <a:srgbClr val="000000"/>
                </a:solidFill>
                <a:effectLst/>
                <a:latin typeface="Marianne" panose="02000000000000000000" pitchFamily="50" charset="0"/>
              </a:rPr>
              <a:t> : voir </a:t>
            </a:r>
            <a:r>
              <a:rPr lang="fr-FR" sz="1600" dirty="0">
                <a:solidFill>
                  <a:srgbClr val="0C64C0"/>
                </a:solidFill>
              </a:rPr>
              <a:t>la liste annexée à l’AAP</a:t>
            </a:r>
            <a:r>
              <a:rPr lang="fr-FR" sz="1600" dirty="0">
                <a:solidFill>
                  <a:srgbClr val="000000"/>
                </a:solidFill>
                <a:effectLst/>
                <a:latin typeface="Marianne" panose="02000000000000000000" pitchFamily="50" charset="0"/>
              </a:rPr>
              <a:t>, à adapter aux  enjeux du territoire</a:t>
            </a:r>
            <a:endParaRPr lang="fr-FR" sz="1600" dirty="0">
              <a:effectLst/>
            </a:endParaRP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47</a:t>
            </a:fld>
            <a:endParaRPr lang="fr-FR"/>
          </a:p>
        </p:txBody>
      </p:sp>
    </p:spTree>
    <p:extLst>
      <p:ext uri="{BB962C8B-B14F-4D97-AF65-F5344CB8AC3E}">
        <p14:creationId xmlns:p14="http://schemas.microsoft.com/office/powerpoint/2010/main" val="3770495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MAEC – campagne 2026 – AAP PAEC</a:t>
            </a:r>
          </a:p>
        </p:txBody>
      </p:sp>
      <p:sp>
        <p:nvSpPr>
          <p:cNvPr id="3" name="Espace réservé du contenu 2"/>
          <p:cNvSpPr>
            <a:spLocks noGrp="1"/>
          </p:cNvSpPr>
          <p:nvPr>
            <p:ph idx="1"/>
          </p:nvPr>
        </p:nvSpPr>
        <p:spPr>
          <a:xfrm>
            <a:off x="573741" y="1010194"/>
            <a:ext cx="11528612" cy="5166769"/>
          </a:xfrm>
        </p:spPr>
        <p:txBody>
          <a:bodyPr>
            <a:noAutofit/>
          </a:bodyPr>
          <a:lstStyle/>
          <a:p>
            <a:pPr marL="0" indent="0">
              <a:buNone/>
            </a:pPr>
            <a:r>
              <a:rPr lang="fr-FR" sz="1800" b="1" u="sng" dirty="0"/>
              <a:t>Conditions intervention AELB </a:t>
            </a:r>
            <a:r>
              <a:rPr lang="fr-FR" sz="1800" b="1" i="1" u="sng" dirty="0"/>
              <a:t>(inchangées)</a:t>
            </a:r>
          </a:p>
          <a:p>
            <a:pPr marL="0" indent="0">
              <a:lnSpc>
                <a:spcPct val="100000"/>
              </a:lnSpc>
              <a:spcBef>
                <a:spcPts val="566"/>
              </a:spcBef>
              <a:buNone/>
              <a:defRPr/>
            </a:pPr>
            <a:r>
              <a:rPr lang="fr-FR" sz="1600" b="1" dirty="0"/>
              <a:t>Zonage : </a:t>
            </a:r>
          </a:p>
          <a:p>
            <a:pPr marL="800096" lvl="1" indent="-457200">
              <a:lnSpc>
                <a:spcPct val="100000"/>
              </a:lnSpc>
              <a:spcBef>
                <a:spcPts val="566"/>
              </a:spcBef>
              <a:buFont typeface="Arial"/>
              <a:buChar char="•"/>
              <a:defRPr/>
            </a:pPr>
            <a:r>
              <a:rPr lang="fr-FR" sz="1600" dirty="0"/>
              <a:t>Par ordre de priorité (12</a:t>
            </a:r>
            <a:r>
              <a:rPr lang="fr-FR" sz="1600" baseline="30000" dirty="0"/>
              <a:t>ème</a:t>
            </a:r>
            <a:r>
              <a:rPr lang="fr-FR" sz="1600" dirty="0"/>
              <a:t> programme) : AAC, </a:t>
            </a:r>
            <a:r>
              <a:rPr lang="fr-FR" sz="1600" dirty="0">
                <a:ea typeface="Calibri" panose="020F0502020204030204" pitchFamily="34" charset="0"/>
              </a:rPr>
              <a:t>masses d’eau des 22 plans d’eau prioritaires sensibles à l’eutrophisation pour le phosphore, sous-bassins en déséquilibre quantitatif des PTGE approuvés, masses d’eau en risque de non atteinte du bon état pour les paramètres pesticides et/ou nitrates et proches du bon état</a:t>
            </a:r>
            <a:endParaRPr lang="fr-FR" sz="1600" dirty="0"/>
          </a:p>
          <a:p>
            <a:pPr marL="800096" lvl="1" indent="-457200">
              <a:lnSpc>
                <a:spcPct val="100000"/>
              </a:lnSpc>
              <a:spcBef>
                <a:spcPts val="566"/>
              </a:spcBef>
              <a:buFont typeface="Arial"/>
              <a:buChar char="•"/>
              <a:defRPr/>
            </a:pPr>
            <a:r>
              <a:rPr lang="fr-FR" sz="1600" dirty="0"/>
              <a:t>Territoire couvert par un contrat territorial avec un volet agricole du contrat en cohérence avec les mesures proposées avec un PAEC déjà validé en 2023 ou 2024</a:t>
            </a:r>
          </a:p>
          <a:p>
            <a:pPr marL="800096" lvl="1" indent="-457200">
              <a:lnSpc>
                <a:spcPct val="100000"/>
              </a:lnSpc>
              <a:spcBef>
                <a:spcPts val="566"/>
              </a:spcBef>
              <a:buFont typeface="Arial"/>
              <a:buChar char="•"/>
              <a:defRPr/>
            </a:pPr>
            <a:r>
              <a:rPr lang="fr-FR" sz="1600" dirty="0"/>
              <a:t>Les mesures Enjeu Biodiversité sont éligibles sur les CT avec </a:t>
            </a:r>
            <a:r>
              <a:rPr lang="fr-FR" sz="1600" b="1" dirty="0"/>
              <a:t>un volet ZH.</a:t>
            </a:r>
          </a:p>
          <a:p>
            <a:pPr marL="0" indent="0">
              <a:lnSpc>
                <a:spcPct val="100000"/>
              </a:lnSpc>
              <a:spcBef>
                <a:spcPts val="566"/>
              </a:spcBef>
              <a:buNone/>
              <a:defRPr/>
            </a:pPr>
            <a:r>
              <a:rPr lang="fr-FR" sz="1600" b="1" dirty="0"/>
              <a:t>Durée d’ouverture du PAEC</a:t>
            </a:r>
            <a:r>
              <a:rPr lang="fr-FR" sz="1600" dirty="0"/>
              <a:t> : 3 ans</a:t>
            </a:r>
          </a:p>
          <a:p>
            <a:pPr marL="0" indent="0">
              <a:lnSpc>
                <a:spcPct val="100000"/>
              </a:lnSpc>
              <a:spcBef>
                <a:spcPts val="566"/>
              </a:spcBef>
              <a:buNone/>
              <a:defRPr/>
            </a:pPr>
            <a:r>
              <a:rPr lang="fr-FR" sz="1600" b="1" dirty="0">
                <a:ea typeface="Calibri"/>
              </a:rPr>
              <a:t>Mesures</a:t>
            </a:r>
            <a:r>
              <a:rPr lang="fr-FR" sz="1600" dirty="0">
                <a:ea typeface="Calibri"/>
              </a:rPr>
              <a:t> : </a:t>
            </a:r>
          </a:p>
          <a:p>
            <a:pPr marL="742946" lvl="1" indent="-457200">
              <a:lnSpc>
                <a:spcPct val="100000"/>
              </a:lnSpc>
              <a:spcBef>
                <a:spcPts val="566"/>
              </a:spcBef>
              <a:buFont typeface="Arial"/>
              <a:buChar char="•"/>
              <a:defRPr/>
            </a:pPr>
            <a:r>
              <a:rPr lang="fr-FR" sz="1600" dirty="0">
                <a:ea typeface="Calibri"/>
              </a:rPr>
              <a:t>Enjeu eau : toutes sauf MAEC ZI niveau 1</a:t>
            </a:r>
          </a:p>
          <a:p>
            <a:pPr marL="742946" lvl="1" indent="-457200">
              <a:lnSpc>
                <a:spcPct val="100000"/>
              </a:lnSpc>
              <a:spcBef>
                <a:spcPts val="566"/>
              </a:spcBef>
              <a:buFont typeface="Arial"/>
              <a:buChar char="•"/>
              <a:defRPr/>
            </a:pPr>
            <a:r>
              <a:rPr lang="fr-FR" sz="1600" dirty="0">
                <a:ea typeface="Calibri"/>
              </a:rPr>
              <a:t>Enjeu biodiversité : financement des MAEC préservation des milieux humides et création de prairies (MHU &amp; CPRA)</a:t>
            </a:r>
          </a:p>
          <a:p>
            <a:pPr marL="742946" lvl="1" indent="-457200">
              <a:lnSpc>
                <a:spcPct val="100000"/>
              </a:lnSpc>
              <a:spcBef>
                <a:spcPts val="566"/>
              </a:spcBef>
              <a:buFont typeface="Arial"/>
              <a:buChar char="•"/>
              <a:defRPr/>
            </a:pPr>
            <a:r>
              <a:rPr lang="fr-FR" sz="1600" dirty="0">
                <a:ea typeface="Calibri"/>
              </a:rPr>
              <a:t>Autonomie fourragère (HBV)</a:t>
            </a:r>
          </a:p>
          <a:p>
            <a:pPr marL="742946" lvl="1" indent="-457200">
              <a:lnSpc>
                <a:spcPct val="100000"/>
              </a:lnSpc>
              <a:spcBef>
                <a:spcPts val="566"/>
              </a:spcBef>
              <a:buFont typeface="Arial"/>
              <a:buChar char="•"/>
              <a:defRPr/>
            </a:pPr>
            <a:r>
              <a:rPr lang="fr-FR" sz="1600" dirty="0"/>
              <a:t>MAEC Sol – semis direct </a:t>
            </a:r>
          </a:p>
          <a:p>
            <a:pPr marL="0" indent="0">
              <a:lnSpc>
                <a:spcPct val="100000"/>
              </a:lnSpc>
              <a:spcBef>
                <a:spcPts val="566"/>
              </a:spcBef>
              <a:buNone/>
              <a:defRPr/>
            </a:pPr>
            <a:r>
              <a:rPr lang="fr-FR" sz="1600" b="1" dirty="0">
                <a:ea typeface="Calibri"/>
              </a:rPr>
              <a:t>Plafonnement</a:t>
            </a:r>
            <a:r>
              <a:rPr lang="fr-FR" sz="1600" dirty="0">
                <a:ea typeface="Calibri"/>
              </a:rPr>
              <a:t> : application des plafonds Etat </a:t>
            </a:r>
            <a:endParaRPr lang="fr-FR" sz="1600" dirty="0"/>
          </a:p>
          <a:p>
            <a:pPr marL="0" indent="0">
              <a:buNone/>
            </a:pPr>
            <a:endParaRPr lang="fr-FR" sz="1600" b="1" u="sng" dirty="0"/>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48</a:t>
            </a:fld>
            <a:endParaRPr lang="fr-FR"/>
          </a:p>
        </p:txBody>
      </p:sp>
    </p:spTree>
    <p:extLst>
      <p:ext uri="{BB962C8B-B14F-4D97-AF65-F5344CB8AC3E}">
        <p14:creationId xmlns:p14="http://schemas.microsoft.com/office/powerpoint/2010/main" val="1981137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1524000" y="2009632"/>
            <a:ext cx="9144000" cy="2094610"/>
          </a:xfrm>
        </p:spPr>
        <p:txBody>
          <a:bodyPr>
            <a:normAutofit fontScale="90000"/>
          </a:bodyPr>
          <a:lstStyle/>
          <a:p>
            <a:r>
              <a:rPr lang="fr-FR" dirty="0"/>
              <a:t>MAEC</a:t>
            </a:r>
            <a:br>
              <a:rPr lang="fr-FR" dirty="0"/>
            </a:br>
            <a:r>
              <a:rPr lang="fr-FR" sz="3600" dirty="0"/>
              <a:t>Financement animation et diagnostics campagne 2026</a:t>
            </a:r>
            <a:br>
              <a:rPr lang="fr-FR" sz="3600" dirty="0"/>
            </a:br>
            <a:endParaRPr lang="fr-FR" sz="3600" dirty="0"/>
          </a:p>
        </p:txBody>
      </p:sp>
      <p:sp>
        <p:nvSpPr>
          <p:cNvPr id="8" name="Sous-titre 7"/>
          <p:cNvSpPr>
            <a:spLocks noGrp="1"/>
          </p:cNvSpPr>
          <p:nvPr>
            <p:ph type="subTitle" idx="1"/>
          </p:nvPr>
        </p:nvSpPr>
        <p:spPr>
          <a:xfrm>
            <a:off x="1524000" y="4524866"/>
            <a:ext cx="9144000" cy="732934"/>
          </a:xfrm>
        </p:spPr>
        <p:txBody>
          <a:bodyPr/>
          <a:lstStyle/>
          <a:p>
            <a:r>
              <a:rPr lang="fr-FR" dirty="0"/>
              <a:t>Résultats de l’appel à projet</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49</a:t>
            </a:fld>
            <a:endParaRPr lang="fr-FR"/>
          </a:p>
        </p:txBody>
      </p:sp>
    </p:spTree>
    <p:extLst>
      <p:ext uri="{BB962C8B-B14F-4D97-AF65-F5344CB8AC3E}">
        <p14:creationId xmlns:p14="http://schemas.microsoft.com/office/powerpoint/2010/main" val="172318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DA4D6-A560-F546-9843-560DCD829294}"/>
              </a:ext>
            </a:extLst>
          </p:cNvPr>
          <p:cNvSpPr>
            <a:spLocks noGrp="1"/>
          </p:cNvSpPr>
          <p:nvPr>
            <p:ph type="title"/>
          </p:nvPr>
        </p:nvSpPr>
        <p:spPr>
          <a:xfrm>
            <a:off x="838200" y="868968"/>
            <a:ext cx="4660900" cy="903288"/>
          </a:xfrm>
        </p:spPr>
        <p:txBody>
          <a:bodyPr>
            <a:normAutofit fontScale="90000"/>
          </a:bodyPr>
          <a:lstStyle/>
          <a:p>
            <a:r>
              <a:rPr lang="fr-FR" sz="3200" dirty="0"/>
              <a:t>MESURE API 2023 – 70-29</a:t>
            </a:r>
          </a:p>
        </p:txBody>
      </p:sp>
      <p:sp>
        <p:nvSpPr>
          <p:cNvPr id="3" name="Espace réservé du contenu 2">
            <a:extLst>
              <a:ext uri="{FF2B5EF4-FFF2-40B4-BE49-F238E27FC236}">
                <a16:creationId xmlns:a16="http://schemas.microsoft.com/office/drawing/2014/main" id="{638DFBF7-5B9B-A641-843C-2A3EF50B2B09}"/>
              </a:ext>
            </a:extLst>
          </p:cNvPr>
          <p:cNvSpPr>
            <a:spLocks noGrp="1"/>
          </p:cNvSpPr>
          <p:nvPr>
            <p:ph sz="half" idx="1"/>
          </p:nvPr>
        </p:nvSpPr>
        <p:spPr>
          <a:xfrm>
            <a:off x="838200" y="1677880"/>
            <a:ext cx="9534777" cy="4687409"/>
          </a:xfrm>
        </p:spPr>
        <p:txBody>
          <a:bodyPr>
            <a:noAutofit/>
          </a:bodyPr>
          <a:lstStyle/>
          <a:p>
            <a:pPr marL="0" indent="0">
              <a:buNone/>
            </a:pPr>
            <a:r>
              <a:rPr lang="fr-FR" sz="2000" b="1" u="sng" dirty="0">
                <a:solidFill>
                  <a:srgbClr val="248146"/>
                </a:solidFill>
              </a:rPr>
              <a:t>Bilan de l’appel à projets 2023</a:t>
            </a:r>
          </a:p>
          <a:p>
            <a:pPr>
              <a:buFont typeface="Wingdings" panose="05000000000000000000" pitchFamily="2" charset="2"/>
              <a:buChar char="Ø"/>
            </a:pPr>
            <a:r>
              <a:rPr lang="fr-FR" sz="1600" dirty="0"/>
              <a:t>Dates de l’AAP : Du 02 novembre 2023 au 1</a:t>
            </a:r>
            <a:r>
              <a:rPr lang="fr-FR" sz="1600" baseline="30000" dirty="0"/>
              <a:t>er</a:t>
            </a:r>
            <a:r>
              <a:rPr lang="fr-FR" sz="1600" dirty="0"/>
              <a:t> décembre 2023</a:t>
            </a:r>
          </a:p>
          <a:p>
            <a:pPr>
              <a:buFont typeface="Wingdings" panose="05000000000000000000" pitchFamily="2" charset="2"/>
              <a:buChar char="Ø"/>
            </a:pPr>
            <a:r>
              <a:rPr lang="fr-FR" sz="1600" dirty="0"/>
              <a:t>Date de complétude : 30 mars 2024 </a:t>
            </a:r>
          </a:p>
          <a:p>
            <a:pPr>
              <a:buFont typeface="Wingdings" panose="05000000000000000000" pitchFamily="2" charset="2"/>
              <a:buChar char="Ø"/>
            </a:pPr>
            <a:r>
              <a:rPr lang="fr-FR" sz="1600" dirty="0"/>
              <a:t>Nombre de dossiers déposés : 68, dont un en doublon, on en retiendra 67</a:t>
            </a:r>
          </a:p>
          <a:p>
            <a:pPr>
              <a:buFont typeface="Wingdings" panose="05000000000000000000" pitchFamily="2" charset="2"/>
              <a:buChar char="Ø"/>
            </a:pPr>
            <a:r>
              <a:rPr lang="fr-FR" sz="1600" dirty="0"/>
              <a:t>62 dossiers programmés au CRP de septembre 2025. La consommation totale d’aides publiques est de </a:t>
            </a:r>
            <a:r>
              <a:rPr lang="fr-FR" sz="1600" b="1" dirty="0"/>
              <a:t>311 800 €, dont 249 440 € de FEADER </a:t>
            </a:r>
          </a:p>
          <a:p>
            <a:pPr marL="0" indent="0">
              <a:buNone/>
            </a:pPr>
            <a:r>
              <a:rPr lang="fr-FR" sz="1600" dirty="0"/>
              <a:t>Pour rappel, l’enveloppe pour cet AAP était de 535 770 € (428 616 € de FEADER et 107 154 € de   crédits BFC)</a:t>
            </a:r>
          </a:p>
          <a:p>
            <a:pPr marL="0" indent="0" algn="just">
              <a:lnSpc>
                <a:spcPct val="100000"/>
              </a:lnSpc>
              <a:buNone/>
            </a:pPr>
            <a:endParaRPr lang="fr-FR" sz="1800" dirty="0"/>
          </a:p>
          <a:p>
            <a:pPr marL="0" indent="0" algn="just">
              <a:buNone/>
            </a:pPr>
            <a:r>
              <a:rPr lang="fr-FR" sz="1800" dirty="0"/>
              <a:t> </a:t>
            </a:r>
          </a:p>
        </p:txBody>
      </p:sp>
      <p:graphicFrame>
        <p:nvGraphicFramePr>
          <p:cNvPr id="6" name="Espace réservé du contenu 5">
            <a:extLst>
              <a:ext uri="{FF2B5EF4-FFF2-40B4-BE49-F238E27FC236}">
                <a16:creationId xmlns:a16="http://schemas.microsoft.com/office/drawing/2014/main" id="{BAFDF136-9F29-924A-B215-FB181A0C2B1A}"/>
              </a:ext>
            </a:extLst>
          </p:cNvPr>
          <p:cNvGraphicFramePr>
            <a:graphicFrameLocks noGrp="1"/>
          </p:cNvGraphicFramePr>
          <p:nvPr>
            <p:ph sz="half" idx="2"/>
          </p:nvPr>
        </p:nvGraphicFramePr>
        <p:xfrm>
          <a:off x="10848670" y="2160663"/>
          <a:ext cx="505129" cy="3287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7475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Résultats de l’appel à projets animation 2025 pour la campagne 2026</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50</a:t>
            </a:fld>
            <a:endParaRPr lang="fr-FR" dirty="0"/>
          </a:p>
        </p:txBody>
      </p:sp>
      <p:sp>
        <p:nvSpPr>
          <p:cNvPr id="5" name="Espace réservé du contenu 2"/>
          <p:cNvSpPr>
            <a:spLocks noGrp="1"/>
          </p:cNvSpPr>
          <p:nvPr>
            <p:ph idx="1"/>
          </p:nvPr>
        </p:nvSpPr>
        <p:spPr>
          <a:xfrm>
            <a:off x="838200" y="1432874"/>
            <a:ext cx="10515600" cy="4546126"/>
          </a:xfrm>
        </p:spPr>
        <p:txBody>
          <a:bodyPr>
            <a:noAutofit/>
          </a:bodyPr>
          <a:lstStyle/>
          <a:p>
            <a:r>
              <a:rPr lang="fr-FR" sz="1600" dirty="0"/>
              <a:t>Enveloppe régionale disponible pour l’animation de la campagne 2026 : </a:t>
            </a:r>
            <a:r>
              <a:rPr lang="fr-FR" sz="1600" b="1" i="1" dirty="0"/>
              <a:t>73 664 €</a:t>
            </a:r>
          </a:p>
          <a:p>
            <a:endParaRPr lang="fr-FR" sz="1100" u="sng" dirty="0"/>
          </a:p>
          <a:p>
            <a:r>
              <a:rPr lang="fr-FR" sz="1600" dirty="0"/>
              <a:t>Montant demandé « animation » :  9 dossiers pour 20 720€</a:t>
            </a:r>
          </a:p>
          <a:p>
            <a:pPr marL="0" indent="0">
              <a:buNone/>
            </a:pPr>
            <a:endParaRPr lang="fr-FR" sz="400" dirty="0"/>
          </a:p>
          <a:p>
            <a:r>
              <a:rPr lang="fr-FR" sz="1600" dirty="0"/>
              <a:t>Montant demandé « diagnostic » : 10 dossiers pour 152 089 €</a:t>
            </a:r>
          </a:p>
          <a:p>
            <a:endParaRPr lang="fr-FR" sz="1400" b="1" i="1" dirty="0">
              <a:sym typeface="Wingdings" panose="05000000000000000000" pitchFamily="2" charset="2"/>
            </a:endParaRPr>
          </a:p>
          <a:p>
            <a:pPr marL="0" lvl="1" indent="0" algn="ctr">
              <a:spcBef>
                <a:spcPts val="1000"/>
              </a:spcBef>
              <a:buNone/>
            </a:pPr>
            <a:r>
              <a:rPr lang="fr-FR" sz="1400" b="1" i="1" dirty="0">
                <a:sym typeface="Wingdings" panose="05000000000000000000" pitchFamily="2" charset="2"/>
              </a:rPr>
              <a:t>	 Sélection nécessaire et report </a:t>
            </a:r>
            <a:r>
              <a:rPr lang="fr-FR" sz="1400" b="1" i="1" u="sng" dirty="0">
                <a:sym typeface="Wingdings" panose="05000000000000000000" pitchFamily="2" charset="2"/>
              </a:rPr>
              <a:t>éventuel</a:t>
            </a:r>
            <a:r>
              <a:rPr lang="fr-FR" sz="1400" b="1" i="1" dirty="0">
                <a:sym typeface="Wingdings" panose="05000000000000000000" pitchFamily="2" charset="2"/>
              </a:rPr>
              <a:t> sur 2026 pour les diagnostics</a:t>
            </a:r>
            <a:endParaRPr lang="fr-FR" sz="1600" b="1" dirty="0"/>
          </a:p>
          <a:p>
            <a:r>
              <a:rPr lang="fr-FR" sz="1600" dirty="0"/>
              <a:t>Priorité : </a:t>
            </a:r>
          </a:p>
          <a:p>
            <a:pPr marL="457200" lvl="1" indent="0">
              <a:buNone/>
            </a:pPr>
            <a:endParaRPr lang="fr-FR" sz="1800" dirty="0"/>
          </a:p>
          <a:p>
            <a:pPr marL="457200" lvl="1" indent="0">
              <a:buNone/>
            </a:pPr>
            <a:endParaRPr lang="fr-FR" sz="1800" dirty="0"/>
          </a:p>
          <a:p>
            <a:pPr marL="457200" lvl="1" indent="0">
              <a:buNone/>
            </a:pPr>
            <a:endParaRPr lang="fr-FR" sz="1800" dirty="0"/>
          </a:p>
          <a:p>
            <a:pPr marL="457200" lvl="1" indent="0">
              <a:buNone/>
            </a:pPr>
            <a:endParaRPr lang="fr-FR" sz="1800" dirty="0"/>
          </a:p>
        </p:txBody>
      </p:sp>
      <p:graphicFrame>
        <p:nvGraphicFramePr>
          <p:cNvPr id="3" name="Tableau 2"/>
          <p:cNvGraphicFramePr>
            <a:graphicFrameLocks noGrp="1"/>
          </p:cNvGraphicFramePr>
          <p:nvPr>
            <p:extLst>
              <p:ext uri="{D42A27DB-BD31-4B8C-83A1-F6EECF244321}">
                <p14:modId xmlns:p14="http://schemas.microsoft.com/office/powerpoint/2010/main" val="2623727251"/>
              </p:ext>
            </p:extLst>
          </p:nvPr>
        </p:nvGraphicFramePr>
        <p:xfrm>
          <a:off x="2399646" y="3968035"/>
          <a:ext cx="8128000" cy="2199640"/>
        </p:xfrm>
        <a:graphic>
          <a:graphicData uri="http://schemas.openxmlformats.org/drawingml/2006/table">
            <a:tbl>
              <a:tblPr firstRow="1" bandRow="1">
                <a:tableStyleId>{5C22544A-7EE6-4342-B048-85BDC9FD1C3A}</a:tableStyleId>
              </a:tblPr>
              <a:tblGrid>
                <a:gridCol w="3840898">
                  <a:extLst>
                    <a:ext uri="{9D8B030D-6E8A-4147-A177-3AD203B41FA5}">
                      <a16:colId xmlns:a16="http://schemas.microsoft.com/office/drawing/2014/main" val="3846030326"/>
                    </a:ext>
                  </a:extLst>
                </a:gridCol>
                <a:gridCol w="4287102">
                  <a:extLst>
                    <a:ext uri="{9D8B030D-6E8A-4147-A177-3AD203B41FA5}">
                      <a16:colId xmlns:a16="http://schemas.microsoft.com/office/drawing/2014/main" val="619393933"/>
                    </a:ext>
                  </a:extLst>
                </a:gridCol>
              </a:tblGrid>
              <a:tr h="370840">
                <a:tc>
                  <a:txBody>
                    <a:bodyPr/>
                    <a:lstStyle/>
                    <a:p>
                      <a:pPr algn="ctr"/>
                      <a:r>
                        <a:rPr lang="fr-FR" dirty="0"/>
                        <a:t>Animation</a:t>
                      </a:r>
                    </a:p>
                  </a:txBody>
                  <a:tcPr/>
                </a:tc>
                <a:tc>
                  <a:txBody>
                    <a:bodyPr/>
                    <a:lstStyle/>
                    <a:p>
                      <a:pPr algn="ctr"/>
                      <a:r>
                        <a:rPr lang="fr-FR" dirty="0"/>
                        <a:t>Diagnostics</a:t>
                      </a:r>
                    </a:p>
                  </a:txBody>
                  <a:tcPr/>
                </a:tc>
                <a:extLst>
                  <a:ext uri="{0D108BD9-81ED-4DB2-BD59-A6C34878D82A}">
                    <a16:rowId xmlns:a16="http://schemas.microsoft.com/office/drawing/2014/main" val="816749627"/>
                  </a:ext>
                </a:extLst>
              </a:tr>
              <a:tr h="370840">
                <a:tc>
                  <a:txBody>
                    <a:bodyPr/>
                    <a:lstStyle/>
                    <a:p>
                      <a:pPr algn="ctr"/>
                      <a:r>
                        <a:rPr lang="fr-FR" dirty="0"/>
                        <a:t>Taux d’aide de 80%, plafonné à 6 jours</a:t>
                      </a:r>
                    </a:p>
                  </a:txBody>
                  <a:tcPr/>
                </a:tc>
                <a:tc>
                  <a:txBody>
                    <a:bodyPr/>
                    <a:lstStyle/>
                    <a:p>
                      <a:pPr algn="ctr"/>
                      <a:r>
                        <a:rPr lang="fr-FR" dirty="0"/>
                        <a:t>Coût</a:t>
                      </a:r>
                      <a:r>
                        <a:rPr lang="fr-FR" baseline="0" dirty="0"/>
                        <a:t> plafonné à 500 € par diagnostic</a:t>
                      </a:r>
                    </a:p>
                    <a:p>
                      <a:pPr algn="ctr"/>
                      <a:r>
                        <a:rPr lang="fr-FR" baseline="0" dirty="0"/>
                        <a:t>Taux d’aide plafonné à 80%</a:t>
                      </a:r>
                      <a:endParaRPr lang="fr-FR" dirty="0"/>
                    </a:p>
                  </a:txBody>
                  <a:tcPr/>
                </a:tc>
                <a:extLst>
                  <a:ext uri="{0D108BD9-81ED-4DB2-BD59-A6C34878D82A}">
                    <a16:rowId xmlns:a16="http://schemas.microsoft.com/office/drawing/2014/main" val="2144180788"/>
                  </a:ext>
                </a:extLst>
              </a:tr>
              <a:tr h="370840">
                <a:tc>
                  <a:txBody>
                    <a:bodyPr/>
                    <a:lstStyle/>
                    <a:p>
                      <a:pPr algn="ctr"/>
                      <a:r>
                        <a:rPr lang="fr-FR" dirty="0"/>
                        <a:t>Nouveaux territoires ou non financés</a:t>
                      </a:r>
                      <a:r>
                        <a:rPr lang="fr-FR" baseline="0" dirty="0"/>
                        <a:t> précédemment</a:t>
                      </a:r>
                    </a:p>
                    <a:p>
                      <a:pPr algn="ctr"/>
                      <a:r>
                        <a:rPr lang="fr-FR" baseline="0" dirty="0"/>
                        <a:t>Territoire ZIPE/ZIGC</a:t>
                      </a:r>
                      <a:endParaRPr lang="fr-FR" dirty="0"/>
                    </a:p>
                  </a:txBody>
                  <a:tcPr/>
                </a:tc>
                <a:tc>
                  <a:txBody>
                    <a:bodyPr/>
                    <a:lstStyle/>
                    <a:p>
                      <a:pPr algn="ctr"/>
                      <a:r>
                        <a:rPr lang="fr-FR" dirty="0"/>
                        <a:t>Nouveaux territoires ou non financés</a:t>
                      </a:r>
                      <a:r>
                        <a:rPr lang="fr-FR" baseline="0" dirty="0"/>
                        <a:t> précédemment</a:t>
                      </a:r>
                    </a:p>
                    <a:p>
                      <a:pPr algn="ctr"/>
                      <a:r>
                        <a:rPr lang="fr-FR" baseline="0" dirty="0"/>
                        <a:t>Territoire ZIPE/ZIGC</a:t>
                      </a:r>
                      <a:endParaRPr lang="fr-FR" dirty="0"/>
                    </a:p>
                    <a:p>
                      <a:pPr algn="ctr"/>
                      <a:r>
                        <a:rPr lang="fr-FR" dirty="0"/>
                        <a:t>Mesures HBV</a:t>
                      </a:r>
                    </a:p>
                  </a:txBody>
                  <a:tcPr/>
                </a:tc>
                <a:extLst>
                  <a:ext uri="{0D108BD9-81ED-4DB2-BD59-A6C34878D82A}">
                    <a16:rowId xmlns:a16="http://schemas.microsoft.com/office/drawing/2014/main" val="1971185717"/>
                  </a:ext>
                </a:extLst>
              </a:tr>
            </a:tbl>
          </a:graphicData>
        </a:graphic>
      </p:graphicFrame>
    </p:spTree>
    <p:extLst>
      <p:ext uri="{BB962C8B-B14F-4D97-AF65-F5344CB8AC3E}">
        <p14:creationId xmlns:p14="http://schemas.microsoft.com/office/powerpoint/2010/main" val="5568688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79812" y="0"/>
            <a:ext cx="9273988" cy="930977"/>
          </a:xfrm>
        </p:spPr>
        <p:txBody>
          <a:bodyPr/>
          <a:lstStyle/>
          <a:p>
            <a:r>
              <a:rPr lang="fr-FR" dirty="0"/>
              <a:t>Résultats de l’appel à projets animation</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51</a:t>
            </a:fld>
            <a:endParaRPr lang="fr-FR"/>
          </a:p>
        </p:txBody>
      </p:sp>
      <p:sp>
        <p:nvSpPr>
          <p:cNvPr id="5" name="Espace réservé du contenu 2"/>
          <p:cNvSpPr>
            <a:spLocks noGrp="1"/>
          </p:cNvSpPr>
          <p:nvPr>
            <p:ph idx="1"/>
          </p:nvPr>
        </p:nvSpPr>
        <p:spPr>
          <a:xfrm>
            <a:off x="906705" y="1226919"/>
            <a:ext cx="10515600" cy="4762833"/>
          </a:xfrm>
        </p:spPr>
        <p:txBody>
          <a:bodyPr>
            <a:noAutofit/>
          </a:bodyPr>
          <a:lstStyle/>
          <a:p>
            <a:pPr marL="0" indent="0">
              <a:buNone/>
            </a:pPr>
            <a:endParaRPr lang="fr-FR" sz="2400" dirty="0"/>
          </a:p>
          <a:p>
            <a:pPr marL="0" indent="0">
              <a:buNone/>
            </a:pPr>
            <a:r>
              <a:rPr lang="fr-FR" sz="2400" dirty="0"/>
              <a:t>Tableau de synthèse des demandes</a:t>
            </a:r>
          </a:p>
          <a:p>
            <a:pPr marL="0" indent="0">
              <a:buNone/>
            </a:pPr>
            <a:endParaRPr lang="fr-FR" sz="2400" dirty="0"/>
          </a:p>
          <a:p>
            <a:pPr marL="0" indent="0">
              <a:buNone/>
            </a:pPr>
            <a:endParaRPr lang="fr-FR" sz="2400" b="1" u="sng" dirty="0"/>
          </a:p>
        </p:txBody>
      </p:sp>
      <p:pic>
        <p:nvPicPr>
          <p:cNvPr id="6" name="Image 5">
            <a:extLst>
              <a:ext uri="{FF2B5EF4-FFF2-40B4-BE49-F238E27FC236}">
                <a16:creationId xmlns:a16="http://schemas.microsoft.com/office/drawing/2014/main" id="{7BB3CB52-D980-4BDE-B25A-FEC76E2A6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71" y="2499640"/>
            <a:ext cx="11527657" cy="3232945"/>
          </a:xfrm>
          <a:prstGeom prst="rect">
            <a:avLst/>
          </a:prstGeom>
        </p:spPr>
      </p:pic>
    </p:spTree>
    <p:extLst>
      <p:ext uri="{BB962C8B-B14F-4D97-AF65-F5344CB8AC3E}">
        <p14:creationId xmlns:p14="http://schemas.microsoft.com/office/powerpoint/2010/main" val="1679302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a:t>Points divers</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52</a:t>
            </a:fld>
            <a:endParaRPr lang="fr-FR"/>
          </a:p>
        </p:txBody>
      </p:sp>
    </p:spTree>
    <p:extLst>
      <p:ext uri="{BB962C8B-B14F-4D97-AF65-F5344CB8AC3E}">
        <p14:creationId xmlns:p14="http://schemas.microsoft.com/office/powerpoint/2010/main" val="2018668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3420" y="194023"/>
            <a:ext cx="9273988" cy="930977"/>
          </a:xfrm>
        </p:spPr>
        <p:txBody>
          <a:bodyPr/>
          <a:lstStyle/>
          <a:p>
            <a:r>
              <a:rPr lang="fr-FR" dirty="0"/>
              <a:t>Points divers et actualités</a:t>
            </a:r>
          </a:p>
        </p:txBody>
      </p:sp>
      <p:sp>
        <p:nvSpPr>
          <p:cNvPr id="3" name="Espace réservé du contenu 2"/>
          <p:cNvSpPr>
            <a:spLocks noGrp="1"/>
          </p:cNvSpPr>
          <p:nvPr>
            <p:ph idx="1"/>
          </p:nvPr>
        </p:nvSpPr>
        <p:spPr/>
        <p:txBody>
          <a:bodyPr>
            <a:normAutofit/>
          </a:bodyPr>
          <a:lstStyle/>
          <a:p>
            <a:r>
              <a:rPr lang="fr-FR" sz="2000" dirty="0"/>
              <a:t>Bilan à mi-parcours à transmettre à la DRAAF</a:t>
            </a:r>
          </a:p>
          <a:p>
            <a:endParaRPr lang="fr-FR" sz="2000" dirty="0"/>
          </a:p>
          <a:p>
            <a:r>
              <a:rPr lang="fr-FR" sz="2000" dirty="0"/>
              <a:t>Notices mesure</a:t>
            </a:r>
          </a:p>
          <a:p>
            <a:endParaRPr lang="fr-FR" sz="2000" dirty="0"/>
          </a:p>
          <a:p>
            <a:r>
              <a:rPr lang="fr-FR" sz="2000" dirty="0"/>
              <a:t>Formations VIVEA et lancement d’un questionnaire formation MAEC aux opérateurs</a:t>
            </a:r>
          </a:p>
          <a:p>
            <a:endParaRPr lang="fr-FR" sz="2000" dirty="0"/>
          </a:p>
          <a:p>
            <a:r>
              <a:rPr lang="fr-FR" sz="2000" dirty="0"/>
              <a:t>Mesures de mise en défens</a:t>
            </a:r>
          </a:p>
          <a:p>
            <a:endParaRPr lang="fr-FR" sz="2000" dirty="0"/>
          </a:p>
          <a:p>
            <a:r>
              <a:rPr lang="fr-FR" sz="2000" dirty="0"/>
              <a:t>Point sur les contrôles</a:t>
            </a:r>
          </a:p>
          <a:p>
            <a:endParaRPr lang="fr-FR" sz="2000" dirty="0"/>
          </a:p>
          <a:p>
            <a:r>
              <a:rPr lang="fr-FR" sz="2000" dirty="0"/>
              <a:t>Rappel de la procédure de reconnaissance des cas de force majeure</a:t>
            </a:r>
          </a:p>
          <a:p>
            <a:endParaRPr lang="fr-FR" sz="2000" dirty="0"/>
          </a:p>
          <a:p>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53</a:t>
            </a:fld>
            <a:endParaRPr lang="fr-FR"/>
          </a:p>
        </p:txBody>
      </p:sp>
    </p:spTree>
    <p:extLst>
      <p:ext uri="{BB962C8B-B14F-4D97-AF65-F5344CB8AC3E}">
        <p14:creationId xmlns:p14="http://schemas.microsoft.com/office/powerpoint/2010/main" val="36479631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218921-29C1-43FF-B010-05976F5D8858}"/>
              </a:ext>
            </a:extLst>
          </p:cNvPr>
          <p:cNvSpPr>
            <a:spLocks noGrp="1"/>
          </p:cNvSpPr>
          <p:nvPr>
            <p:ph type="title"/>
          </p:nvPr>
        </p:nvSpPr>
        <p:spPr>
          <a:xfrm>
            <a:off x="1673415" y="194023"/>
            <a:ext cx="9273988" cy="930977"/>
          </a:xfrm>
        </p:spPr>
        <p:txBody>
          <a:bodyPr/>
          <a:lstStyle/>
          <a:p>
            <a:r>
              <a:rPr lang="fr-FR" dirty="0"/>
              <a:t>Bilan mi-parcours</a:t>
            </a:r>
          </a:p>
        </p:txBody>
      </p:sp>
      <p:sp>
        <p:nvSpPr>
          <p:cNvPr id="3" name="Espace réservé du contenu 2">
            <a:extLst>
              <a:ext uri="{FF2B5EF4-FFF2-40B4-BE49-F238E27FC236}">
                <a16:creationId xmlns:a16="http://schemas.microsoft.com/office/drawing/2014/main" id="{B35E4651-3AF2-4F15-8A98-30874FFC528C}"/>
              </a:ext>
            </a:extLst>
          </p:cNvPr>
          <p:cNvSpPr>
            <a:spLocks noGrp="1"/>
          </p:cNvSpPr>
          <p:nvPr>
            <p:ph idx="1"/>
          </p:nvPr>
        </p:nvSpPr>
        <p:spPr/>
        <p:txBody>
          <a:bodyPr>
            <a:normAutofit/>
          </a:bodyPr>
          <a:lstStyle/>
          <a:p>
            <a:r>
              <a:rPr lang="fr-FR" sz="2000" dirty="0"/>
              <a:t>Obligation de l’instruction technique</a:t>
            </a:r>
          </a:p>
          <a:p>
            <a:endParaRPr lang="fr-FR" sz="2000" dirty="0"/>
          </a:p>
          <a:p>
            <a:endParaRPr lang="fr-FR" sz="2000" dirty="0"/>
          </a:p>
        </p:txBody>
      </p:sp>
      <p:sp>
        <p:nvSpPr>
          <p:cNvPr id="4" name="Espace réservé du numéro de diapositive 3">
            <a:extLst>
              <a:ext uri="{FF2B5EF4-FFF2-40B4-BE49-F238E27FC236}">
                <a16:creationId xmlns:a16="http://schemas.microsoft.com/office/drawing/2014/main" id="{ABD8C069-A78C-4FAF-B017-849728100E1A}"/>
              </a:ext>
            </a:extLst>
          </p:cNvPr>
          <p:cNvSpPr>
            <a:spLocks noGrp="1"/>
          </p:cNvSpPr>
          <p:nvPr>
            <p:ph type="sldNum" sz="quarter" idx="12"/>
          </p:nvPr>
        </p:nvSpPr>
        <p:spPr/>
        <p:txBody>
          <a:bodyPr/>
          <a:lstStyle/>
          <a:p>
            <a:fld id="{AE2D80C3-08E6-4669-9C7E-5F5E92D7C28D}" type="slidenum">
              <a:rPr lang="fr-FR" smtClean="0"/>
              <a:t>54</a:t>
            </a:fld>
            <a:endParaRPr lang="fr-FR"/>
          </a:p>
        </p:txBody>
      </p:sp>
      <p:pic>
        <p:nvPicPr>
          <p:cNvPr id="5" name="Image 4">
            <a:extLst>
              <a:ext uri="{FF2B5EF4-FFF2-40B4-BE49-F238E27FC236}">
                <a16:creationId xmlns:a16="http://schemas.microsoft.com/office/drawing/2014/main" id="{2DFD2136-0336-43F7-AD91-D998FBAE64C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418801" y="1916964"/>
            <a:ext cx="1076473" cy="1059647"/>
          </a:xfrm>
          <a:prstGeom prst="rect">
            <a:avLst/>
          </a:prstGeom>
        </p:spPr>
      </p:pic>
      <p:sp>
        <p:nvSpPr>
          <p:cNvPr id="8" name="ZoneTexte 7">
            <a:extLst>
              <a:ext uri="{FF2B5EF4-FFF2-40B4-BE49-F238E27FC236}">
                <a16:creationId xmlns:a16="http://schemas.microsoft.com/office/drawing/2014/main" id="{3F077E1E-3543-4546-897E-5C2368C58328}"/>
              </a:ext>
            </a:extLst>
          </p:cNvPr>
          <p:cNvSpPr txBox="1"/>
          <p:nvPr/>
        </p:nvSpPr>
        <p:spPr>
          <a:xfrm>
            <a:off x="3675594" y="2112625"/>
            <a:ext cx="7587661" cy="732316"/>
          </a:xfrm>
          <a:prstGeom prst="rect">
            <a:avLst/>
          </a:prstGeom>
          <a:noFill/>
        </p:spPr>
        <p:txBody>
          <a:bodyPr wrap="square">
            <a:spAutoFit/>
          </a:bodyPr>
          <a:lstStyle/>
          <a:p>
            <a:pPr algn="ctr">
              <a:lnSpc>
                <a:spcPct val="107000"/>
              </a:lnSpc>
              <a:spcAft>
                <a:spcPts val="800"/>
              </a:spcAft>
            </a:pPr>
            <a:r>
              <a:rPr lang="fr-FR" sz="2000" b="1" dirty="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Fournir une première évaluation </a:t>
            </a:r>
            <a:r>
              <a:rPr lang="fr-FR" sz="2000" b="1" u="sng" dirty="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qualitative</a:t>
            </a:r>
            <a:r>
              <a:rPr lang="fr-FR" sz="2000" b="1" dirty="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 du dispositif à </a:t>
            </a:r>
            <a:r>
              <a:rPr lang="fr-FR" sz="2000" b="1" u="sng" dirty="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mi-parcours</a:t>
            </a:r>
            <a:endParaRPr lang="fr-FR" sz="2000" u="sng" dirty="0">
              <a:effectLst/>
              <a:latin typeface="Marianne" panose="02000000000000000000" pitchFamily="50" charset="0"/>
              <a:ea typeface="Calibri" panose="020F0502020204030204" pitchFamily="34" charset="0"/>
              <a:cs typeface="Times New Roman" panose="02020603050405020304" pitchFamily="18" charset="0"/>
            </a:endParaRPr>
          </a:p>
        </p:txBody>
      </p:sp>
      <p:pic>
        <p:nvPicPr>
          <p:cNvPr id="10" name="Image 9">
            <a:extLst>
              <a:ext uri="{FF2B5EF4-FFF2-40B4-BE49-F238E27FC236}">
                <a16:creationId xmlns:a16="http://schemas.microsoft.com/office/drawing/2014/main" id="{69427FFF-972A-4DF3-82D0-9AA22AF4D9DD}"/>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5412" y="3277269"/>
            <a:ext cx="2287170" cy="1684824"/>
          </a:xfrm>
          <a:prstGeom prst="rect">
            <a:avLst/>
          </a:prstGeom>
        </p:spPr>
      </p:pic>
      <p:pic>
        <p:nvPicPr>
          <p:cNvPr id="11" name="Image 10">
            <a:extLst>
              <a:ext uri="{FF2B5EF4-FFF2-40B4-BE49-F238E27FC236}">
                <a16:creationId xmlns:a16="http://schemas.microsoft.com/office/drawing/2014/main" id="{4F07279C-FECC-4311-A95E-CD598050A7B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8" b="89778" l="893" r="97768">
                        <a14:foregroundMark x1="39732" y1="23111" x2="39732" y2="23111"/>
                        <a14:foregroundMark x1="67411" y1="20889" x2="67411" y2="20889"/>
                        <a14:foregroundMark x1="86607" y1="47556" x2="86607" y2="47556"/>
                        <a14:foregroundMark x1="88393" y1="47556" x2="98214" y2="21778"/>
                        <a14:foregroundMark x1="98214" y1="21778" x2="95536" y2="17778"/>
                        <a14:foregroundMark x1="20982" y1="28000" x2="2679" y2="49778"/>
                        <a14:foregroundMark x1="2679" y1="49778" x2="893" y2="69778"/>
                      </a14:backgroundRemoval>
                    </a14:imgEffect>
                  </a14:imgLayer>
                </a14:imgProps>
              </a:ext>
            </a:extLst>
          </a:blip>
          <a:stretch>
            <a:fillRect/>
          </a:stretch>
        </p:blipFill>
        <p:spPr>
          <a:xfrm>
            <a:off x="1115679" y="3731047"/>
            <a:ext cx="895171" cy="899167"/>
          </a:xfrm>
          <a:prstGeom prst="rect">
            <a:avLst/>
          </a:prstGeom>
        </p:spPr>
      </p:pic>
      <p:pic>
        <p:nvPicPr>
          <p:cNvPr id="12" name="Image 11">
            <a:extLst>
              <a:ext uri="{FF2B5EF4-FFF2-40B4-BE49-F238E27FC236}">
                <a16:creationId xmlns:a16="http://schemas.microsoft.com/office/drawing/2014/main" id="{C86AA703-BCB6-4A00-BC8C-BF9CE3B43D2E}"/>
              </a:ext>
            </a:extLst>
          </p:cNvPr>
          <p:cNvPicPr>
            <a:picLocks noChangeAspect="1"/>
          </p:cNvPicPr>
          <p:nvPr/>
        </p:nvPicPr>
        <p:blipFill rotWithShape="1">
          <a:blip r:embed="rId6"/>
          <a:srcRect l="5802" t="19171" r="74837" b="23018"/>
          <a:stretch/>
        </p:blipFill>
        <p:spPr>
          <a:xfrm>
            <a:off x="3754417" y="3332059"/>
            <a:ext cx="1128215" cy="1146254"/>
          </a:xfrm>
          <a:prstGeom prst="rect">
            <a:avLst/>
          </a:prstGeom>
        </p:spPr>
      </p:pic>
      <p:pic>
        <p:nvPicPr>
          <p:cNvPr id="13" name="Image 12">
            <a:extLst>
              <a:ext uri="{FF2B5EF4-FFF2-40B4-BE49-F238E27FC236}">
                <a16:creationId xmlns:a16="http://schemas.microsoft.com/office/drawing/2014/main" id="{70727659-9BC6-47E5-AA5E-4CC60A5A7479}"/>
              </a:ext>
            </a:extLst>
          </p:cNvPr>
          <p:cNvPicPr>
            <a:picLocks noChangeAspect="1"/>
          </p:cNvPicPr>
          <p:nvPr/>
        </p:nvPicPr>
        <p:blipFill rotWithShape="1">
          <a:blip r:embed="rId7"/>
          <a:srcRect b="8249"/>
          <a:stretch/>
        </p:blipFill>
        <p:spPr>
          <a:xfrm>
            <a:off x="9265494" y="3864386"/>
            <a:ext cx="750322" cy="742609"/>
          </a:xfrm>
          <a:prstGeom prst="rect">
            <a:avLst/>
          </a:prstGeom>
        </p:spPr>
      </p:pic>
      <p:pic>
        <p:nvPicPr>
          <p:cNvPr id="14" name="Image 13">
            <a:extLst>
              <a:ext uri="{FF2B5EF4-FFF2-40B4-BE49-F238E27FC236}">
                <a16:creationId xmlns:a16="http://schemas.microsoft.com/office/drawing/2014/main" id="{DE636690-6E39-4CE5-9739-6473ADB2AE88}"/>
              </a:ext>
            </a:extLst>
          </p:cNvPr>
          <p:cNvPicPr>
            <a:picLocks noChangeAspect="1"/>
          </p:cNvPicPr>
          <p:nvPr/>
        </p:nvPicPr>
        <p:blipFill>
          <a:blip r:embed="rId8">
            <a:duotone>
              <a:schemeClr val="accent1">
                <a:shade val="45000"/>
                <a:satMod val="135000"/>
              </a:schemeClr>
              <a:prstClr val="white"/>
            </a:duotone>
          </a:blip>
          <a:stretch>
            <a:fillRect/>
          </a:stretch>
        </p:blipFill>
        <p:spPr>
          <a:xfrm>
            <a:off x="9150137" y="4949414"/>
            <a:ext cx="906470" cy="906470"/>
          </a:xfrm>
          <a:prstGeom prst="rect">
            <a:avLst/>
          </a:prstGeom>
        </p:spPr>
      </p:pic>
      <p:sp>
        <p:nvSpPr>
          <p:cNvPr id="16" name="ZoneTexte 15">
            <a:extLst>
              <a:ext uri="{FF2B5EF4-FFF2-40B4-BE49-F238E27FC236}">
                <a16:creationId xmlns:a16="http://schemas.microsoft.com/office/drawing/2014/main" id="{082C6418-3CAE-4B9B-859A-A9D0F2581074}"/>
              </a:ext>
            </a:extLst>
          </p:cNvPr>
          <p:cNvSpPr txBox="1"/>
          <p:nvPr/>
        </p:nvSpPr>
        <p:spPr>
          <a:xfrm>
            <a:off x="385411" y="5083992"/>
            <a:ext cx="2287169" cy="668324"/>
          </a:xfrm>
          <a:prstGeom prst="rect">
            <a:avLst/>
          </a:prstGeom>
          <a:noFill/>
        </p:spPr>
        <p:txBody>
          <a:bodyPr wrap="square">
            <a:spAutoFit/>
          </a:bodyPr>
          <a:lstStyle/>
          <a:p>
            <a:pPr lvl="0" algn="ctr">
              <a:lnSpc>
                <a:spcPct val="107000"/>
              </a:lnSpc>
            </a:pPr>
            <a:r>
              <a:rPr lang="fr-FR" b="1" dirty="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dynamique territoriale</a:t>
            </a:r>
            <a:endParaRPr lang="fr-FR" dirty="0">
              <a:effectLst/>
              <a:latin typeface="Marianne" panose="02000000000000000000" pitchFamily="50" charset="0"/>
              <a:ea typeface="Calibri" panose="020F0502020204030204" pitchFamily="34" charset="0"/>
              <a:cs typeface="Times New Roman" panose="02020603050405020304" pitchFamily="18" charset="0"/>
            </a:endParaRPr>
          </a:p>
        </p:txBody>
      </p:sp>
      <p:sp>
        <p:nvSpPr>
          <p:cNvPr id="18" name="ZoneTexte 17">
            <a:extLst>
              <a:ext uri="{FF2B5EF4-FFF2-40B4-BE49-F238E27FC236}">
                <a16:creationId xmlns:a16="http://schemas.microsoft.com/office/drawing/2014/main" id="{30DF8741-D0F2-4C84-8E26-CB4CAEA01B1B}"/>
              </a:ext>
            </a:extLst>
          </p:cNvPr>
          <p:cNvSpPr txBox="1"/>
          <p:nvPr/>
        </p:nvSpPr>
        <p:spPr>
          <a:xfrm>
            <a:off x="3048897" y="4638112"/>
            <a:ext cx="2555837" cy="646331"/>
          </a:xfrm>
          <a:prstGeom prst="rect">
            <a:avLst/>
          </a:prstGeom>
          <a:noFill/>
        </p:spPr>
        <p:txBody>
          <a:bodyPr wrap="square">
            <a:spAutoFit/>
          </a:bodyPr>
          <a:lstStyle>
            <a:defPPr>
              <a:defRPr lang="fr-FR"/>
            </a:defPPr>
            <a:lvl1pPr lvl="0" algn="ctr">
              <a:lnSpc>
                <a:spcPct val="107000"/>
              </a:lnSpc>
              <a:defRPr b="1">
                <a:solidFill>
                  <a:srgbClr val="000000"/>
                </a:solidFill>
                <a:effectLst/>
                <a:latin typeface="Marianne" panose="02000000000000000000" pitchFamily="50" charset="0"/>
                <a:ea typeface="Calibri" panose="020F0502020204030204" pitchFamily="34" charset="0"/>
                <a:cs typeface="Times New Roman" panose="02020603050405020304" pitchFamily="18" charset="0"/>
              </a:defRPr>
            </a:lvl1pPr>
          </a:lstStyle>
          <a:p>
            <a:r>
              <a:rPr lang="fr-FR" dirty="0"/>
              <a:t>Adéquation des MAEC aux enjeux </a:t>
            </a:r>
          </a:p>
        </p:txBody>
      </p:sp>
      <p:sp>
        <p:nvSpPr>
          <p:cNvPr id="21" name="ZoneTexte 20">
            <a:extLst>
              <a:ext uri="{FF2B5EF4-FFF2-40B4-BE49-F238E27FC236}">
                <a16:creationId xmlns:a16="http://schemas.microsoft.com/office/drawing/2014/main" id="{75FA838F-C107-4848-B08E-C0C88337F9C3}"/>
              </a:ext>
            </a:extLst>
          </p:cNvPr>
          <p:cNvSpPr txBox="1"/>
          <p:nvPr/>
        </p:nvSpPr>
        <p:spPr>
          <a:xfrm>
            <a:off x="5925221" y="4677083"/>
            <a:ext cx="1583617" cy="646331"/>
          </a:xfrm>
          <a:prstGeom prst="rect">
            <a:avLst/>
          </a:prstGeom>
          <a:noFill/>
        </p:spPr>
        <p:txBody>
          <a:bodyPr wrap="square">
            <a:spAutoFit/>
          </a:bodyPr>
          <a:lstStyle/>
          <a:p>
            <a:pPr algn="ctr"/>
            <a:r>
              <a:rPr lang="fr-FR" b="1" dirty="0">
                <a:solidFill>
                  <a:srgbClr val="000000"/>
                </a:solidFill>
                <a:latin typeface="Marianne" panose="02000000000000000000" pitchFamily="50" charset="0"/>
                <a:ea typeface="Calibri" panose="020F0502020204030204" pitchFamily="34" charset="0"/>
                <a:cs typeface="Times New Roman" panose="02020603050405020304" pitchFamily="18" charset="0"/>
              </a:rPr>
              <a:t>Quelles évolutions ?</a:t>
            </a:r>
          </a:p>
        </p:txBody>
      </p:sp>
      <p:grpSp>
        <p:nvGrpSpPr>
          <p:cNvPr id="27" name="Groupe 26">
            <a:extLst>
              <a:ext uri="{FF2B5EF4-FFF2-40B4-BE49-F238E27FC236}">
                <a16:creationId xmlns:a16="http://schemas.microsoft.com/office/drawing/2014/main" id="{B62E13D4-C73F-4438-A210-DB939686E437}"/>
              </a:ext>
            </a:extLst>
          </p:cNvPr>
          <p:cNvGrpSpPr/>
          <p:nvPr/>
        </p:nvGrpSpPr>
        <p:grpSpPr>
          <a:xfrm>
            <a:off x="6096000" y="3351441"/>
            <a:ext cx="1128214" cy="1146255"/>
            <a:chOff x="5925221" y="3277269"/>
            <a:chExt cx="1124828" cy="1192597"/>
          </a:xfrm>
        </p:grpSpPr>
        <p:pic>
          <p:nvPicPr>
            <p:cNvPr id="19" name="Image 18">
              <a:extLst>
                <a:ext uri="{FF2B5EF4-FFF2-40B4-BE49-F238E27FC236}">
                  <a16:creationId xmlns:a16="http://schemas.microsoft.com/office/drawing/2014/main" id="{A902B3BC-DAD2-4A00-AD34-9E261F4B05E8}"/>
                </a:ext>
              </a:extLst>
            </p:cNvPr>
            <p:cNvPicPr>
              <a:picLocks noChangeAspect="1"/>
            </p:cNvPicPr>
            <p:nvPr/>
          </p:nvPicPr>
          <p:blipFill rotWithShape="1">
            <a:blip r:embed="rId9"/>
            <a:srcRect r="56417" b="14303"/>
            <a:stretch/>
          </p:blipFill>
          <p:spPr>
            <a:xfrm>
              <a:off x="5925221" y="3277269"/>
              <a:ext cx="1124828" cy="1192597"/>
            </a:xfrm>
            <a:prstGeom prst="rect">
              <a:avLst/>
            </a:prstGeom>
          </p:spPr>
        </p:pic>
        <p:sp>
          <p:nvSpPr>
            <p:cNvPr id="22" name="ZoneTexte 21">
              <a:extLst>
                <a:ext uri="{FF2B5EF4-FFF2-40B4-BE49-F238E27FC236}">
                  <a16:creationId xmlns:a16="http://schemas.microsoft.com/office/drawing/2014/main" id="{0E6AC5FE-CE82-4E34-B710-F1D933A73520}"/>
                </a:ext>
              </a:extLst>
            </p:cNvPr>
            <p:cNvSpPr txBox="1"/>
            <p:nvPr/>
          </p:nvSpPr>
          <p:spPr>
            <a:xfrm>
              <a:off x="6599569" y="3892386"/>
              <a:ext cx="339113" cy="369332"/>
            </a:xfrm>
            <a:prstGeom prst="rect">
              <a:avLst/>
            </a:prstGeom>
            <a:noFill/>
          </p:spPr>
          <p:txBody>
            <a:bodyPr wrap="square">
              <a:spAutoFit/>
            </a:bodyPr>
            <a:lstStyle/>
            <a:p>
              <a:r>
                <a:rPr lang="fr-FR" b="1" dirty="0">
                  <a:solidFill>
                    <a:srgbClr val="000000"/>
                  </a:solidFill>
                  <a:latin typeface="Marianne" panose="02000000000000000000" pitchFamily="50" charset="0"/>
                  <a:ea typeface="Calibri" panose="020F0502020204030204" pitchFamily="34" charset="0"/>
                  <a:cs typeface="Times New Roman" panose="02020603050405020304" pitchFamily="18" charset="0"/>
                </a:rPr>
                <a:t>?</a:t>
              </a:r>
            </a:p>
          </p:txBody>
        </p:sp>
      </p:grpSp>
      <p:sp>
        <p:nvSpPr>
          <p:cNvPr id="23" name="ZoneTexte 22">
            <a:extLst>
              <a:ext uri="{FF2B5EF4-FFF2-40B4-BE49-F238E27FC236}">
                <a16:creationId xmlns:a16="http://schemas.microsoft.com/office/drawing/2014/main" id="{703AB45C-C4C8-451E-B973-365B0F5B4B3F}"/>
              </a:ext>
            </a:extLst>
          </p:cNvPr>
          <p:cNvSpPr txBox="1"/>
          <p:nvPr/>
        </p:nvSpPr>
        <p:spPr>
          <a:xfrm>
            <a:off x="10357518" y="3974470"/>
            <a:ext cx="1583617" cy="646331"/>
          </a:xfrm>
          <a:prstGeom prst="rect">
            <a:avLst/>
          </a:prstGeom>
          <a:noFill/>
        </p:spPr>
        <p:txBody>
          <a:bodyPr wrap="square">
            <a:spAutoFit/>
          </a:bodyPr>
          <a:lstStyle/>
          <a:p>
            <a:pPr algn="ctr"/>
            <a:r>
              <a:rPr lang="fr-FR" dirty="0">
                <a:solidFill>
                  <a:srgbClr val="000000"/>
                </a:solidFill>
                <a:latin typeface="Marianne" panose="02000000000000000000" pitchFamily="50" charset="0"/>
                <a:ea typeface="Calibri" panose="020F0502020204030204" pitchFamily="34" charset="0"/>
                <a:cs typeface="Times New Roman" panose="02020603050405020304" pitchFamily="18" charset="0"/>
              </a:rPr>
              <a:t>Temps de remplissage</a:t>
            </a:r>
          </a:p>
        </p:txBody>
      </p:sp>
      <p:sp>
        <p:nvSpPr>
          <p:cNvPr id="24" name="ZoneTexte 23">
            <a:extLst>
              <a:ext uri="{FF2B5EF4-FFF2-40B4-BE49-F238E27FC236}">
                <a16:creationId xmlns:a16="http://schemas.microsoft.com/office/drawing/2014/main" id="{CD27E351-6FA4-4748-BC34-6987BA2659A9}"/>
              </a:ext>
            </a:extLst>
          </p:cNvPr>
          <p:cNvSpPr txBox="1"/>
          <p:nvPr/>
        </p:nvSpPr>
        <p:spPr>
          <a:xfrm>
            <a:off x="10228754" y="4949414"/>
            <a:ext cx="1935793" cy="923330"/>
          </a:xfrm>
          <a:prstGeom prst="rect">
            <a:avLst/>
          </a:prstGeom>
          <a:noFill/>
        </p:spPr>
        <p:txBody>
          <a:bodyPr wrap="square">
            <a:spAutoFit/>
          </a:bodyPr>
          <a:lstStyle/>
          <a:p>
            <a:pPr algn="ctr"/>
            <a:r>
              <a:rPr lang="fr-FR" dirty="0">
                <a:solidFill>
                  <a:srgbClr val="000000"/>
                </a:solidFill>
                <a:latin typeface="Marianne" panose="02000000000000000000" pitchFamily="50" charset="0"/>
                <a:ea typeface="Calibri" panose="020F0502020204030204" pitchFamily="34" charset="0"/>
                <a:cs typeface="Times New Roman" panose="02020603050405020304" pitchFamily="18" charset="0"/>
              </a:rPr>
              <a:t>Transmission des éléments au national</a:t>
            </a:r>
          </a:p>
        </p:txBody>
      </p:sp>
      <p:sp>
        <p:nvSpPr>
          <p:cNvPr id="25" name="Rectangle : coins arrondis 24">
            <a:extLst>
              <a:ext uri="{FF2B5EF4-FFF2-40B4-BE49-F238E27FC236}">
                <a16:creationId xmlns:a16="http://schemas.microsoft.com/office/drawing/2014/main" id="{77FA0FB2-B63B-4F1F-B8CB-70C77130B086}"/>
              </a:ext>
            </a:extLst>
          </p:cNvPr>
          <p:cNvSpPr/>
          <p:nvPr/>
        </p:nvSpPr>
        <p:spPr>
          <a:xfrm>
            <a:off x="8849740" y="3258622"/>
            <a:ext cx="3271778" cy="28996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b="1" dirty="0">
                <a:solidFill>
                  <a:schemeClr val="tx2"/>
                </a:solidFill>
                <a:latin typeface="Marianne" panose="02000000000000000000" pitchFamily="50" charset="0"/>
              </a:rPr>
              <a:t>Questionnaire en ligne</a:t>
            </a:r>
          </a:p>
        </p:txBody>
      </p:sp>
      <p:pic>
        <p:nvPicPr>
          <p:cNvPr id="26" name="Image 25">
            <a:extLst>
              <a:ext uri="{FF2B5EF4-FFF2-40B4-BE49-F238E27FC236}">
                <a16:creationId xmlns:a16="http://schemas.microsoft.com/office/drawing/2014/main" id="{AAD07B59-436C-4046-A283-AB65B204CD94}"/>
              </a:ext>
            </a:extLst>
          </p:cNvPr>
          <p:cNvPicPr>
            <a:picLocks noChangeAspect="1"/>
          </p:cNvPicPr>
          <p:nvPr/>
        </p:nvPicPr>
        <p:blipFill>
          <a:blip r:embed="rId10"/>
          <a:stretch>
            <a:fillRect/>
          </a:stretch>
        </p:blipFill>
        <p:spPr>
          <a:xfrm>
            <a:off x="8537003" y="3254383"/>
            <a:ext cx="693350" cy="648521"/>
          </a:xfrm>
          <a:prstGeom prst="rect">
            <a:avLst/>
          </a:prstGeom>
        </p:spPr>
      </p:pic>
      <p:cxnSp>
        <p:nvCxnSpPr>
          <p:cNvPr id="30" name="Connecteur : en arc 29">
            <a:extLst>
              <a:ext uri="{FF2B5EF4-FFF2-40B4-BE49-F238E27FC236}">
                <a16:creationId xmlns:a16="http://schemas.microsoft.com/office/drawing/2014/main" id="{BD08C9ED-64BC-4664-8FA7-CA639D17DBB0}"/>
              </a:ext>
            </a:extLst>
          </p:cNvPr>
          <p:cNvCxnSpPr>
            <a:cxnSpLocks/>
            <a:stCxn id="25" idx="2"/>
          </p:cNvCxnSpPr>
          <p:nvPr/>
        </p:nvCxnSpPr>
        <p:spPr>
          <a:xfrm rot="5400000">
            <a:off x="9124285" y="5177570"/>
            <a:ext cx="380598" cy="2342090"/>
          </a:xfrm>
          <a:prstGeom prst="curvedConnector2">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B5B849DE-3A19-4951-AA95-0E3FF8583C78}"/>
              </a:ext>
            </a:extLst>
          </p:cNvPr>
          <p:cNvSpPr txBox="1"/>
          <p:nvPr/>
        </p:nvSpPr>
        <p:spPr>
          <a:xfrm>
            <a:off x="2629728" y="6112150"/>
            <a:ext cx="5407249" cy="707886"/>
          </a:xfrm>
          <a:prstGeom prst="rect">
            <a:avLst/>
          </a:prstGeom>
          <a:solidFill>
            <a:schemeClr val="bg1"/>
          </a:solidFill>
        </p:spPr>
        <p:txBody>
          <a:bodyPr wrap="none" rtlCol="0">
            <a:spAutoFit/>
          </a:bodyPr>
          <a:lstStyle/>
          <a:p>
            <a:r>
              <a:rPr lang="fr-FR" sz="2000" dirty="0">
                <a:solidFill>
                  <a:schemeClr val="accent1">
                    <a:lumMod val="50000"/>
                  </a:schemeClr>
                </a:solidFill>
                <a:latin typeface="Marianne" panose="02000000000000000000" pitchFamily="50" charset="0"/>
              </a:rPr>
              <a:t>A transmettre pour </a:t>
            </a:r>
            <a:r>
              <a:rPr lang="fr-FR" sz="2000" b="1" dirty="0">
                <a:solidFill>
                  <a:schemeClr val="accent1">
                    <a:lumMod val="50000"/>
                  </a:schemeClr>
                </a:solidFill>
                <a:latin typeface="Marianne" panose="02000000000000000000" pitchFamily="50" charset="0"/>
              </a:rPr>
              <a:t>mars 2026</a:t>
            </a:r>
          </a:p>
          <a:p>
            <a:r>
              <a:rPr lang="fr-FR" sz="2000" dirty="0">
                <a:solidFill>
                  <a:schemeClr val="accent1">
                    <a:lumMod val="50000"/>
                  </a:schemeClr>
                </a:solidFill>
                <a:latin typeface="Marianne" panose="02000000000000000000" pitchFamily="50" charset="0"/>
              </a:rPr>
              <a:t>Complétude éventuelle par des </a:t>
            </a:r>
            <a:r>
              <a:rPr lang="fr-FR" sz="2000" b="1" dirty="0">
                <a:solidFill>
                  <a:schemeClr val="accent1">
                    <a:lumMod val="50000"/>
                  </a:schemeClr>
                </a:solidFill>
                <a:latin typeface="Marianne" panose="02000000000000000000" pitchFamily="50" charset="0"/>
              </a:rPr>
              <a:t>entretiens</a:t>
            </a:r>
          </a:p>
        </p:txBody>
      </p:sp>
    </p:spTree>
    <p:extLst>
      <p:ext uri="{BB962C8B-B14F-4D97-AF65-F5344CB8AC3E}">
        <p14:creationId xmlns:p14="http://schemas.microsoft.com/office/powerpoint/2010/main" val="2084097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7927" y="215548"/>
            <a:ext cx="9273988" cy="930977"/>
          </a:xfrm>
        </p:spPr>
        <p:txBody>
          <a:bodyPr/>
          <a:lstStyle/>
          <a:p>
            <a:r>
              <a:rPr lang="fr-FR" dirty="0"/>
              <a:t>Notices mesure</a:t>
            </a:r>
          </a:p>
        </p:txBody>
      </p:sp>
      <p:sp>
        <p:nvSpPr>
          <p:cNvPr id="3" name="Espace réservé du contenu 2"/>
          <p:cNvSpPr>
            <a:spLocks noGrp="1"/>
          </p:cNvSpPr>
          <p:nvPr>
            <p:ph idx="1"/>
          </p:nvPr>
        </p:nvSpPr>
        <p:spPr>
          <a:xfrm>
            <a:off x="606582" y="1146526"/>
            <a:ext cx="10747218" cy="5127526"/>
          </a:xfrm>
        </p:spPr>
        <p:txBody>
          <a:bodyPr>
            <a:normAutofit fontScale="25000" lnSpcReduction="20000"/>
          </a:bodyPr>
          <a:lstStyle/>
          <a:p>
            <a:pPr marL="0" indent="0">
              <a:buNone/>
            </a:pPr>
            <a:endParaRPr lang="fr-FR" sz="5600" b="1" dirty="0">
              <a:latin typeface="Marianne" panose="02000000000000000000" pitchFamily="50" charset="0"/>
            </a:endParaRPr>
          </a:p>
          <a:p>
            <a:pPr marL="0" indent="0">
              <a:buNone/>
            </a:pPr>
            <a:r>
              <a:rPr lang="fr-FR" sz="5600" b="1" dirty="0">
                <a:latin typeface="Marianne" panose="02000000000000000000" pitchFamily="50" charset="0"/>
              </a:rPr>
              <a:t>Modification des notices nationales Campagne 2025</a:t>
            </a:r>
          </a:p>
          <a:p>
            <a:pPr marL="0" indent="0">
              <a:buNone/>
            </a:pPr>
            <a:r>
              <a:rPr lang="fr-FR" sz="5600" u="sng" dirty="0">
                <a:latin typeface="Marianne" panose="02000000000000000000" pitchFamily="50" charset="0"/>
              </a:rPr>
              <a:t>PRA2 : </a:t>
            </a:r>
          </a:p>
          <a:p>
            <a:pPr algn="just">
              <a:lnSpc>
                <a:spcPct val="107000"/>
              </a:lnSpc>
              <a:spcAft>
                <a:spcPts val="800"/>
              </a:spcAft>
            </a:pPr>
            <a:r>
              <a:rPr lang="fr-FR" sz="5600" i="1" dirty="0">
                <a:latin typeface="Marianne" panose="02000000000000000000" pitchFamily="50" charset="0"/>
              </a:rPr>
              <a:t>La surface en herbe utilisée pour le </a:t>
            </a:r>
            <a:r>
              <a:rPr lang="fr-FR" sz="5600" i="1" u="sng" dirty="0">
                <a:latin typeface="Marianne" panose="02000000000000000000" pitchFamily="50" charset="0"/>
              </a:rPr>
              <a:t>calcul du taux annuel de surfaces cibles </a:t>
            </a:r>
            <a:r>
              <a:rPr lang="fr-FR" sz="5600" i="1" dirty="0">
                <a:latin typeface="Marianne" panose="02000000000000000000" pitchFamily="50" charset="0"/>
              </a:rPr>
              <a:t>correspond aux surfaces en prairies et pâturages permanents (et non toutes les prairies, permanentes et temporaires).</a:t>
            </a:r>
          </a:p>
          <a:p>
            <a:pPr algn="just">
              <a:lnSpc>
                <a:spcPct val="107000"/>
              </a:lnSpc>
              <a:spcAft>
                <a:spcPts val="800"/>
              </a:spcAft>
            </a:pPr>
            <a:r>
              <a:rPr lang="fr-FR" sz="5600" i="1" dirty="0">
                <a:latin typeface="Marianne" panose="02000000000000000000" pitchFamily="50" charset="0"/>
              </a:rPr>
              <a:t>La surface en herbe utilisée pour le </a:t>
            </a:r>
            <a:r>
              <a:rPr lang="fr-FR" sz="5600" i="1" u="sng" dirty="0">
                <a:latin typeface="Marianne" panose="02000000000000000000" pitchFamily="50" charset="0"/>
              </a:rPr>
              <a:t>calcul du taux de chargement </a:t>
            </a:r>
            <a:r>
              <a:rPr lang="fr-FR" sz="5600" i="1" dirty="0">
                <a:latin typeface="Marianne" panose="02000000000000000000" pitchFamily="50" charset="0"/>
              </a:rPr>
              <a:t>comprend en revanche bien les prairies et pâturages permanents et les surfaces herbacées temporaires</a:t>
            </a:r>
          </a:p>
          <a:p>
            <a:pPr marL="0" indent="0">
              <a:buNone/>
            </a:pPr>
            <a:r>
              <a:rPr lang="fr-FR" sz="5600" u="sng" dirty="0">
                <a:latin typeface="Marianne" panose="02000000000000000000" pitchFamily="50" charset="0"/>
              </a:rPr>
              <a:t>IAE1 : </a:t>
            </a:r>
            <a:r>
              <a:rPr lang="fr-FR" sz="5600" i="1" dirty="0">
                <a:latin typeface="Marianne" panose="02000000000000000000" pitchFamily="50" charset="0"/>
              </a:rPr>
              <a:t>Un agriculteur peut à la fois souscrire cette MAEC et bénéficier de l’écorégime, </a:t>
            </a:r>
            <a:r>
              <a:rPr lang="fr-FR" sz="5600" i="1" u="sng" dirty="0">
                <a:latin typeface="Marianne" panose="02000000000000000000" pitchFamily="50" charset="0"/>
              </a:rPr>
              <a:t>sauf le bonus haies</a:t>
            </a:r>
            <a:r>
              <a:rPr lang="fr-FR" sz="5600" i="1" dirty="0">
                <a:latin typeface="Marianne" panose="02000000000000000000" pitchFamily="50" charset="0"/>
              </a:rPr>
              <a:t>.</a:t>
            </a:r>
          </a:p>
          <a:p>
            <a:pPr marL="0" indent="0">
              <a:buNone/>
            </a:pPr>
            <a:endParaRPr lang="fr-FR" sz="5600" dirty="0"/>
          </a:p>
          <a:p>
            <a:pPr marL="0" indent="0">
              <a:buNone/>
            </a:pPr>
            <a:r>
              <a:rPr lang="fr-FR" sz="5600" b="1" dirty="0">
                <a:latin typeface="Marianne" panose="02000000000000000000" pitchFamily="50" charset="0"/>
              </a:rPr>
              <a:t>Articulation notice /plan de gestion</a:t>
            </a:r>
          </a:p>
          <a:p>
            <a:pPr marL="0" indent="0" algn="just">
              <a:lnSpc>
                <a:spcPct val="107000"/>
              </a:lnSpc>
              <a:spcAft>
                <a:spcPts val="800"/>
              </a:spcAft>
              <a:buNone/>
            </a:pPr>
            <a:r>
              <a:rPr lang="fr-FR" sz="5600" i="1" dirty="0">
                <a:latin typeface="Marianne" panose="02000000000000000000" pitchFamily="50" charset="0"/>
              </a:rPr>
              <a:t>Ne pas répéter dans le plan de gestion les obligations déjà indiquées dans la notice</a:t>
            </a:r>
            <a:endParaRPr lang="fr-FR" sz="5600" dirty="0"/>
          </a:p>
          <a:p>
            <a:pPr marL="0" indent="0">
              <a:buNone/>
            </a:pPr>
            <a:r>
              <a:rPr lang="fr-FR" sz="5600" b="1" dirty="0"/>
              <a:t>Nouveauté Campagne 2026</a:t>
            </a:r>
          </a:p>
          <a:p>
            <a:pPr marL="0" indent="0">
              <a:buNone/>
            </a:pPr>
            <a:endParaRPr lang="fr-FR" sz="5600" dirty="0"/>
          </a:p>
          <a:p>
            <a:r>
              <a:rPr lang="fr-FR" sz="5600" dirty="0"/>
              <a:t>Un dispositif allégé et plus efficient</a:t>
            </a:r>
          </a:p>
          <a:p>
            <a:r>
              <a:rPr lang="fr-FR" sz="5600" dirty="0"/>
              <a:t>Envoi des notices mesures aux opérateurs avec les éléments N-1</a:t>
            </a:r>
          </a:p>
          <a:p>
            <a:r>
              <a:rPr lang="fr-FR" sz="5600" dirty="0"/>
              <a:t>Validation des notices au fil de l’eau</a:t>
            </a:r>
          </a:p>
          <a:p>
            <a:endParaRPr lang="fr-FR" sz="1800" dirty="0"/>
          </a:p>
          <a:p>
            <a:endParaRPr lang="fr-FR"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55</a:t>
            </a:fld>
            <a:endParaRPr lang="fr-FR"/>
          </a:p>
        </p:txBody>
      </p:sp>
    </p:spTree>
    <p:extLst>
      <p:ext uri="{BB962C8B-B14F-4D97-AF65-F5344CB8AC3E}">
        <p14:creationId xmlns:p14="http://schemas.microsoft.com/office/powerpoint/2010/main" val="336043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C9A16A-97C1-4372-A828-8BA8A6B8BB7E}"/>
              </a:ext>
            </a:extLst>
          </p:cNvPr>
          <p:cNvSpPr>
            <a:spLocks noGrp="1"/>
          </p:cNvSpPr>
          <p:nvPr>
            <p:ph type="title"/>
          </p:nvPr>
        </p:nvSpPr>
        <p:spPr>
          <a:xfrm>
            <a:off x="1673414" y="194023"/>
            <a:ext cx="9273988" cy="930977"/>
          </a:xfrm>
        </p:spPr>
        <p:txBody>
          <a:bodyPr/>
          <a:lstStyle/>
          <a:p>
            <a:r>
              <a:rPr lang="fr-FR" dirty="0"/>
              <a:t>Formation MAEC</a:t>
            </a:r>
          </a:p>
        </p:txBody>
      </p:sp>
      <p:sp>
        <p:nvSpPr>
          <p:cNvPr id="3" name="Espace réservé du contenu 2">
            <a:extLst>
              <a:ext uri="{FF2B5EF4-FFF2-40B4-BE49-F238E27FC236}">
                <a16:creationId xmlns:a16="http://schemas.microsoft.com/office/drawing/2014/main" id="{E73522BC-7869-4D7A-8CA4-17022204A69A}"/>
              </a:ext>
            </a:extLst>
          </p:cNvPr>
          <p:cNvSpPr>
            <a:spLocks noGrp="1"/>
          </p:cNvSpPr>
          <p:nvPr>
            <p:ph idx="1"/>
          </p:nvPr>
        </p:nvSpPr>
        <p:spPr/>
        <p:txBody>
          <a:bodyPr>
            <a:normAutofit/>
          </a:bodyPr>
          <a:lstStyle/>
          <a:p>
            <a:pPr marL="0" indent="0">
              <a:buNone/>
            </a:pPr>
            <a:endParaRPr lang="fr-FR" sz="1800" dirty="0"/>
          </a:p>
          <a:p>
            <a:r>
              <a:rPr lang="fr-FR" sz="1800" dirty="0"/>
              <a:t>Dispositif VIVEA pour les chefs d’entreprise agricole non salariés</a:t>
            </a:r>
          </a:p>
          <a:p>
            <a:endParaRPr lang="fr-FR" sz="1800" dirty="0"/>
          </a:p>
          <a:p>
            <a:r>
              <a:rPr lang="fr-FR" sz="1800" dirty="0"/>
              <a:t>Par un centre de formation</a:t>
            </a:r>
          </a:p>
          <a:p>
            <a:endParaRPr lang="fr-FR" sz="1800" dirty="0"/>
          </a:p>
          <a:p>
            <a:r>
              <a:rPr lang="fr-FR" sz="1800" dirty="0"/>
              <a:t>3000 euros par an</a:t>
            </a:r>
          </a:p>
          <a:p>
            <a:endParaRPr lang="fr-FR" sz="1800" dirty="0"/>
          </a:p>
          <a:p>
            <a:r>
              <a:rPr lang="fr-FR" sz="1800" dirty="0"/>
              <a:t>A partir d’une heure</a:t>
            </a:r>
          </a:p>
          <a:p>
            <a:endParaRPr lang="fr-FR" sz="1800" dirty="0"/>
          </a:p>
          <a:p>
            <a:r>
              <a:rPr lang="fr-FR" sz="1800" dirty="0"/>
              <a:t>Un questionnaire transmis prochainement aux opérateurs</a:t>
            </a:r>
          </a:p>
          <a:p>
            <a:endParaRPr lang="fr-FR" sz="1800" dirty="0"/>
          </a:p>
        </p:txBody>
      </p:sp>
      <p:sp>
        <p:nvSpPr>
          <p:cNvPr id="4" name="Espace réservé du numéro de diapositive 3">
            <a:extLst>
              <a:ext uri="{FF2B5EF4-FFF2-40B4-BE49-F238E27FC236}">
                <a16:creationId xmlns:a16="http://schemas.microsoft.com/office/drawing/2014/main" id="{DD8DA38C-E2C8-4943-BCD2-A8EA64C18130}"/>
              </a:ext>
            </a:extLst>
          </p:cNvPr>
          <p:cNvSpPr>
            <a:spLocks noGrp="1"/>
          </p:cNvSpPr>
          <p:nvPr>
            <p:ph type="sldNum" sz="quarter" idx="12"/>
          </p:nvPr>
        </p:nvSpPr>
        <p:spPr/>
        <p:txBody>
          <a:bodyPr/>
          <a:lstStyle/>
          <a:p>
            <a:fld id="{AE2D80C3-08E6-4669-9C7E-5F5E92D7C28D}" type="slidenum">
              <a:rPr lang="fr-FR" smtClean="0"/>
              <a:t>56</a:t>
            </a:fld>
            <a:endParaRPr lang="fr-FR"/>
          </a:p>
        </p:txBody>
      </p:sp>
    </p:spTree>
    <p:extLst>
      <p:ext uri="{BB962C8B-B14F-4D97-AF65-F5344CB8AC3E}">
        <p14:creationId xmlns:p14="http://schemas.microsoft.com/office/powerpoint/2010/main" val="2117663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3414" y="194023"/>
            <a:ext cx="9273988" cy="930977"/>
          </a:xfrm>
        </p:spPr>
        <p:txBody>
          <a:bodyPr/>
          <a:lstStyle/>
          <a:p>
            <a:r>
              <a:rPr lang="fr-FR" dirty="0"/>
              <a:t>Mise en défens</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57</a:t>
            </a:fld>
            <a:endParaRPr lang="fr-FR" dirty="0"/>
          </a:p>
        </p:txBody>
      </p:sp>
      <p:sp>
        <p:nvSpPr>
          <p:cNvPr id="6" name="ZoneTexte 5"/>
          <p:cNvSpPr txBox="1"/>
          <p:nvPr/>
        </p:nvSpPr>
        <p:spPr>
          <a:xfrm>
            <a:off x="593270" y="1355406"/>
            <a:ext cx="11043558" cy="4770537"/>
          </a:xfrm>
          <a:prstGeom prst="rect">
            <a:avLst/>
          </a:prstGeom>
          <a:noFill/>
        </p:spPr>
        <p:txBody>
          <a:bodyPr wrap="square" rtlCol="0">
            <a:spAutoFit/>
          </a:bodyPr>
          <a:lstStyle/>
          <a:p>
            <a:endParaRPr lang="fr-FR" sz="1600" dirty="0">
              <a:latin typeface="Marianne" panose="02000000000000000000" pitchFamily="50" charset="0"/>
            </a:endParaRPr>
          </a:p>
          <a:p>
            <a:endParaRPr lang="fr-FR" sz="1600" dirty="0">
              <a:latin typeface="Marianne" panose="02000000000000000000" pitchFamily="50" charset="0"/>
            </a:endParaRPr>
          </a:p>
          <a:p>
            <a:r>
              <a:rPr lang="fr-FR" sz="1600" b="1" dirty="0">
                <a:latin typeface="Marianne" panose="02000000000000000000" pitchFamily="50" charset="0"/>
              </a:rPr>
              <a:t>Mesure ESP avec mise en défens</a:t>
            </a:r>
          </a:p>
          <a:p>
            <a:endParaRPr lang="fr-FR" sz="1600" b="1" dirty="0">
              <a:latin typeface="Marianne" panose="02000000000000000000" pitchFamily="50" charset="0"/>
            </a:endParaRPr>
          </a:p>
          <a:p>
            <a:pPr marL="285750" indent="-285750">
              <a:buFontTx/>
              <a:buChar char="-"/>
            </a:pPr>
            <a:r>
              <a:rPr lang="fr-FR" sz="1600" dirty="0">
                <a:latin typeface="Marianne" panose="02000000000000000000" pitchFamily="50" charset="0"/>
              </a:rPr>
              <a:t>Cahier des charges : « Faire établir </a:t>
            </a:r>
            <a:r>
              <a:rPr lang="fr-FR" sz="1600" u="sng" dirty="0">
                <a:latin typeface="Marianne" panose="02000000000000000000" pitchFamily="50" charset="0"/>
              </a:rPr>
              <a:t>chaque année</a:t>
            </a:r>
            <a:r>
              <a:rPr lang="fr-FR" sz="1600" dirty="0">
                <a:latin typeface="Marianne" panose="02000000000000000000" pitchFamily="50" charset="0"/>
              </a:rPr>
              <a:t>, par une structure agréée, un plan de localisation des zones à mettre en défens au sein des surfaces engagées dans la mesure »</a:t>
            </a:r>
          </a:p>
          <a:p>
            <a:pPr marL="285750" indent="-285750">
              <a:buFontTx/>
              <a:buChar char="-"/>
            </a:pPr>
            <a:r>
              <a:rPr lang="fr-FR" sz="1600" dirty="0">
                <a:latin typeface="Marianne" panose="02000000000000000000" pitchFamily="50" charset="0"/>
              </a:rPr>
              <a:t>Si pas de modification :</a:t>
            </a:r>
          </a:p>
          <a:p>
            <a:pPr marL="742950" lvl="1" indent="-285750">
              <a:buFontTx/>
              <a:buChar char="-"/>
            </a:pPr>
            <a:r>
              <a:rPr lang="fr-FR" sz="1600" dirty="0">
                <a:latin typeface="Marianne" panose="02000000000000000000" pitchFamily="50" charset="0"/>
              </a:rPr>
              <a:t>Remplissage du formulaire transmis (1 par territoire)</a:t>
            </a:r>
          </a:p>
          <a:p>
            <a:pPr marL="742950" lvl="1" indent="-285750">
              <a:buFontTx/>
              <a:buChar char="-"/>
            </a:pPr>
            <a:r>
              <a:rPr lang="fr-FR" sz="1600" dirty="0">
                <a:latin typeface="Marianne" panose="02000000000000000000" pitchFamily="50" charset="0"/>
              </a:rPr>
              <a:t>Transmission du document à la DRAAF qui fera suivre à l’ASP et aux DDT</a:t>
            </a:r>
          </a:p>
          <a:p>
            <a:pPr marL="742950" lvl="1" indent="-285750">
              <a:buFontTx/>
              <a:buChar char="-"/>
            </a:pPr>
            <a:endParaRPr lang="fr-FR" sz="1600" dirty="0">
              <a:latin typeface="Marianne" panose="02000000000000000000" pitchFamily="50" charset="0"/>
            </a:endParaRPr>
          </a:p>
          <a:p>
            <a:r>
              <a:rPr lang="fr-FR" sz="1600" b="1" i="1" dirty="0">
                <a:effectLst/>
                <a:latin typeface="Marianne" panose="02000000000000000000" pitchFamily="50" charset="0"/>
                <a:ea typeface="Calibri" panose="020F0502020204030204" pitchFamily="34" charset="0"/>
                <a:cs typeface="Times New Roman" panose="02020603050405020304" pitchFamily="18" charset="0"/>
              </a:rPr>
              <a:t>Zone de mise en défens</a:t>
            </a:r>
            <a:r>
              <a:rPr lang="fr-FR" sz="1600" i="1" dirty="0">
                <a:effectLst/>
                <a:latin typeface="Calibri" panose="020F0502020204030204" pitchFamily="34" charset="0"/>
                <a:ea typeface="Calibri" panose="020F0502020204030204" pitchFamily="34" charset="0"/>
              </a:rPr>
              <a:t> </a:t>
            </a:r>
            <a:endParaRPr lang="fr-FR" sz="1600" i="1" dirty="0">
              <a:latin typeface="Marianne" panose="02000000000000000000" pitchFamily="50" charset="0"/>
              <a:ea typeface="Calibri" panose="020F0502020204030204" pitchFamily="34" charset="0"/>
              <a:cs typeface="Times New Roman" panose="02020603050405020304" pitchFamily="18" charset="0"/>
            </a:endParaRPr>
          </a:p>
          <a:p>
            <a:endParaRPr lang="fr-FR" sz="1600" i="1" dirty="0">
              <a:effectLst/>
              <a:latin typeface="Marianne" panose="02000000000000000000" pitchFamily="50" charset="0"/>
              <a:ea typeface="Calibri" panose="020F0502020204030204" pitchFamily="34" charset="0"/>
              <a:cs typeface="Times New Roman" panose="02020603050405020304" pitchFamily="18" charset="0"/>
            </a:endParaRPr>
          </a:p>
          <a:p>
            <a:r>
              <a:rPr lang="fr-FR" sz="1600" dirty="0">
                <a:effectLst/>
                <a:latin typeface="Marianne" panose="02000000000000000000" pitchFamily="50" charset="0"/>
                <a:ea typeface="Calibri" panose="020F0502020204030204" pitchFamily="34" charset="0"/>
                <a:cs typeface="Times New Roman" panose="02020603050405020304" pitchFamily="18" charset="0"/>
              </a:rPr>
              <a:t>Attention à l’enregistrement du pâturage ou de la fauche. </a:t>
            </a:r>
          </a:p>
          <a:p>
            <a:endParaRPr lang="fr-FR" sz="1600" dirty="0">
              <a:effectLst/>
              <a:latin typeface="Marianne" panose="02000000000000000000" pitchFamily="50" charset="0"/>
              <a:ea typeface="Calibri" panose="020F0502020204030204" pitchFamily="34" charset="0"/>
              <a:cs typeface="Times New Roman" panose="02020603050405020304" pitchFamily="18" charset="0"/>
            </a:endParaRPr>
          </a:p>
          <a:p>
            <a:endParaRPr lang="fr-FR" sz="1600" b="1" dirty="0">
              <a:latin typeface="Marianne" panose="02000000000000000000" pitchFamily="50" charset="0"/>
              <a:ea typeface="Calibri" panose="020F0502020204030204" pitchFamily="34" charset="0"/>
              <a:cs typeface="Times New Roman" panose="02020603050405020304" pitchFamily="18" charset="0"/>
            </a:endParaRPr>
          </a:p>
          <a:p>
            <a:r>
              <a:rPr lang="fr-FR" sz="1600" b="1" dirty="0">
                <a:latin typeface="Marianne" panose="02000000000000000000" pitchFamily="50" charset="0"/>
              </a:rPr>
              <a:t>Plan de gestion – Défens</a:t>
            </a:r>
          </a:p>
          <a:p>
            <a:endParaRPr lang="fr-FR" sz="1600" b="1" dirty="0">
              <a:effectLst/>
              <a:latin typeface="Marianne" panose="02000000000000000000" pitchFamily="50" charset="0"/>
              <a:ea typeface="Calibri" panose="020F0502020204030204" pitchFamily="34" charset="0"/>
              <a:cs typeface="Times New Roman" panose="02020603050405020304" pitchFamily="18" charset="0"/>
            </a:endParaRPr>
          </a:p>
          <a:p>
            <a:r>
              <a:rPr lang="fr-FR" sz="1600" dirty="0">
                <a:latin typeface="Marianne" panose="02000000000000000000" pitchFamily="50" charset="0"/>
              </a:rPr>
              <a:t>Enregistrer les dates de pose de clôture</a:t>
            </a:r>
          </a:p>
          <a:p>
            <a:endParaRPr lang="fr-FR" sz="1600" dirty="0">
              <a:latin typeface="Marianne" panose="02000000000000000000" pitchFamily="50" charset="0"/>
            </a:endParaRPr>
          </a:p>
        </p:txBody>
      </p:sp>
    </p:spTree>
    <p:extLst>
      <p:ext uri="{BB962C8B-B14F-4D97-AF65-F5344CB8AC3E}">
        <p14:creationId xmlns:p14="http://schemas.microsoft.com/office/powerpoint/2010/main" val="3160110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8897" y="194023"/>
            <a:ext cx="9273988" cy="930977"/>
          </a:xfrm>
        </p:spPr>
        <p:txBody>
          <a:bodyPr/>
          <a:lstStyle/>
          <a:p>
            <a:r>
              <a:rPr lang="fr-FR" dirty="0"/>
              <a:t>Point contrôle</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58</a:t>
            </a:fld>
            <a:endParaRPr lang="fr-FR" dirty="0"/>
          </a:p>
        </p:txBody>
      </p:sp>
      <p:sp>
        <p:nvSpPr>
          <p:cNvPr id="6" name="ZoneTexte 5"/>
          <p:cNvSpPr txBox="1"/>
          <p:nvPr/>
        </p:nvSpPr>
        <p:spPr>
          <a:xfrm>
            <a:off x="416670" y="1357176"/>
            <a:ext cx="11043558" cy="4333302"/>
          </a:xfrm>
          <a:prstGeom prst="rect">
            <a:avLst/>
          </a:prstGeom>
          <a:noFill/>
        </p:spPr>
        <p:txBody>
          <a:bodyPr wrap="square" rtlCol="0">
            <a:spAutoFit/>
          </a:bodyPr>
          <a:lstStyle/>
          <a:p>
            <a:endParaRPr lang="fr-FR" sz="1600" b="1" dirty="0">
              <a:latin typeface="Marianne" panose="02000000000000000000" pitchFamily="50" charset="0"/>
            </a:endParaRPr>
          </a:p>
          <a:p>
            <a:r>
              <a:rPr lang="fr-FR" sz="1600" b="1" dirty="0">
                <a:latin typeface="Marianne" panose="02000000000000000000" pitchFamily="50" charset="0"/>
              </a:rPr>
              <a:t>Points de vigilance campagne de contrôles</a:t>
            </a:r>
          </a:p>
          <a:p>
            <a:pPr algn="just">
              <a:lnSpc>
                <a:spcPct val="107000"/>
              </a:lnSpc>
              <a:spcAft>
                <a:spcPts val="800"/>
              </a:spcAft>
            </a:pPr>
            <a:endParaRPr lang="fr-FR" dirty="0">
              <a:latin typeface="Marianne" panose="02000000000000000000" pitchFamily="50"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sz="1600" dirty="0">
                <a:effectLst/>
                <a:latin typeface="Marianne" panose="02000000000000000000" pitchFamily="50" charset="0"/>
                <a:ea typeface="Calibri" panose="020F0502020204030204" pitchFamily="34" charset="0"/>
                <a:cs typeface="Times New Roman" panose="02020603050405020304" pitchFamily="18" charset="0"/>
              </a:rPr>
              <a:t>L’absence ou défaut d’enregistrement de pratiques dans le cahier</a:t>
            </a:r>
          </a:p>
          <a:p>
            <a:pPr marL="342900" lvl="0" indent="-342900">
              <a:lnSpc>
                <a:spcPct val="107000"/>
              </a:lnSpc>
              <a:buFont typeface="Calibri" panose="020F0502020204030204" pitchFamily="34" charset="0"/>
              <a:buChar char="-"/>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sz="1600" dirty="0">
                <a:effectLst/>
                <a:latin typeface="Marianne" panose="02000000000000000000" pitchFamily="50" charset="0"/>
                <a:ea typeface="Calibri" panose="020F0502020204030204" pitchFamily="34" charset="0"/>
                <a:cs typeface="Times New Roman" panose="02020603050405020304" pitchFamily="18" charset="0"/>
              </a:rPr>
              <a:t>Problèmes de densité de chargement</a:t>
            </a:r>
          </a:p>
          <a:p>
            <a:pPr marL="342900" lvl="0" indent="-342900">
              <a:lnSpc>
                <a:spcPct val="107000"/>
              </a:lnSpc>
              <a:buFont typeface="Calibri" panose="020F0502020204030204" pitchFamily="34" charset="0"/>
              <a:buChar char="-"/>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sz="1600" dirty="0">
                <a:effectLst/>
                <a:latin typeface="Marianne" panose="02000000000000000000" pitchFamily="50" charset="0"/>
                <a:ea typeface="Calibri" panose="020F0502020204030204" pitchFamily="34" charset="0"/>
                <a:cs typeface="Times New Roman" panose="02020603050405020304" pitchFamily="18" charset="0"/>
              </a:rPr>
              <a:t>Défauts d’application du plan de gestion (attention une seule anomalie suffit pour le constat)</a:t>
            </a:r>
          </a:p>
          <a:p>
            <a:pPr marL="342900" lvl="0" indent="-342900">
              <a:lnSpc>
                <a:spcPct val="107000"/>
              </a:lnSpc>
              <a:buFont typeface="Calibri" panose="020F0502020204030204" pitchFamily="34" charset="0"/>
              <a:buChar char="-"/>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fr-FR" sz="1600" dirty="0">
                <a:effectLst/>
                <a:latin typeface="Marianne" panose="02000000000000000000" pitchFamily="50" charset="0"/>
                <a:ea typeface="Calibri" panose="020F0502020204030204" pitchFamily="34" charset="0"/>
                <a:cs typeface="Times New Roman" panose="02020603050405020304" pitchFamily="18" charset="0"/>
              </a:rPr>
              <a:t>Non-respect des intrants</a:t>
            </a:r>
          </a:p>
          <a:p>
            <a:pPr marL="342900" lvl="0" indent="-342900">
              <a:lnSpc>
                <a:spcPct val="107000"/>
              </a:lnSpc>
              <a:buFont typeface="Calibri" panose="020F0502020204030204" pitchFamily="34" charset="0"/>
              <a:buChar char="-"/>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fr-FR" sz="1600" dirty="0">
                <a:effectLst/>
                <a:latin typeface="Marianne" panose="02000000000000000000" pitchFamily="50" charset="0"/>
                <a:ea typeface="Calibri" panose="020F0502020204030204" pitchFamily="34" charset="0"/>
                <a:cs typeface="Times New Roman" panose="02020603050405020304" pitchFamily="18" charset="0"/>
              </a:rPr>
              <a:t>Période de pâturage non respectée (période de 365 jours n’excluant pas la période d’interdiction de pâturage)</a:t>
            </a:r>
          </a:p>
          <a:p>
            <a:pPr marL="342900" lvl="0" indent="-342900">
              <a:lnSpc>
                <a:spcPct val="107000"/>
              </a:lnSpc>
              <a:spcAft>
                <a:spcPts val="800"/>
              </a:spcAft>
              <a:buFont typeface="Calibri" panose="020F0502020204030204" pitchFamily="34" charset="0"/>
              <a:buChar char="-"/>
            </a:pPr>
            <a:r>
              <a:rPr lang="fr-FR" sz="1600" dirty="0">
                <a:latin typeface="Marianne" panose="02000000000000000000" pitchFamily="50" charset="0"/>
                <a:ea typeface="Calibri" panose="020F0502020204030204" pitchFamily="34" charset="0"/>
                <a:cs typeface="Times New Roman" panose="02020603050405020304" pitchFamily="18" charset="0"/>
              </a:rPr>
              <a:t>D</a:t>
            </a:r>
            <a:r>
              <a:rPr lang="fr-FR" sz="1600" dirty="0">
                <a:effectLst/>
                <a:latin typeface="Marianne" panose="02000000000000000000" pitchFamily="50" charset="0"/>
                <a:ea typeface="Calibri" panose="020F0502020204030204" pitchFamily="34" charset="0"/>
                <a:cs typeface="Times New Roman" panose="02020603050405020304" pitchFamily="18" charset="0"/>
              </a:rPr>
              <a:t>ifférences observées entre les diagnostics / plans de gestion chez l’agriculteur, et les engagements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600" dirty="0">
              <a:latin typeface="Marianne" panose="02000000000000000000" pitchFamily="50" charset="0"/>
            </a:endParaRPr>
          </a:p>
        </p:txBody>
      </p:sp>
    </p:spTree>
    <p:extLst>
      <p:ext uri="{BB962C8B-B14F-4D97-AF65-F5344CB8AC3E}">
        <p14:creationId xmlns:p14="http://schemas.microsoft.com/office/powerpoint/2010/main" val="36940570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87929" y="194023"/>
            <a:ext cx="9273988" cy="930977"/>
          </a:xfrm>
        </p:spPr>
        <p:txBody>
          <a:bodyPr/>
          <a:lstStyle/>
          <a:p>
            <a:r>
              <a:rPr lang="fr-FR" dirty="0"/>
              <a:t>Point contrôle</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59</a:t>
            </a:fld>
            <a:endParaRPr lang="fr-FR" dirty="0"/>
          </a:p>
        </p:txBody>
      </p:sp>
      <p:sp>
        <p:nvSpPr>
          <p:cNvPr id="6" name="ZoneTexte 5"/>
          <p:cNvSpPr txBox="1"/>
          <p:nvPr/>
        </p:nvSpPr>
        <p:spPr>
          <a:xfrm>
            <a:off x="574221" y="1072842"/>
            <a:ext cx="11043558" cy="4369722"/>
          </a:xfrm>
          <a:prstGeom prst="rect">
            <a:avLst/>
          </a:prstGeom>
          <a:noFill/>
        </p:spPr>
        <p:txBody>
          <a:bodyPr wrap="square" rtlCol="0">
            <a:spAutoFit/>
          </a:bodyPr>
          <a:lstStyle/>
          <a:p>
            <a:endParaRPr lang="fr-FR" sz="1600" b="1" dirty="0">
              <a:latin typeface="Marianne" panose="02000000000000000000" pitchFamily="50" charset="0"/>
            </a:endParaRPr>
          </a:p>
          <a:p>
            <a:r>
              <a:rPr lang="fr-FR" sz="1600" b="1" dirty="0">
                <a:latin typeface="Marianne" panose="02000000000000000000" pitchFamily="50" charset="0"/>
              </a:rPr>
              <a:t>Contrôles terrain</a:t>
            </a:r>
          </a:p>
          <a:p>
            <a:endParaRPr lang="fr-FR" sz="1800" dirty="0">
              <a:effectLst/>
              <a:latin typeface="Marianne" panose="02000000000000000000" pitchFamily="50" charset="0"/>
              <a:ea typeface="Calibri" panose="020F0502020204030204" pitchFamily="34" charset="0"/>
              <a:cs typeface="Times New Roman" panose="02020603050405020304" pitchFamily="18" charset="0"/>
            </a:endParaRPr>
          </a:p>
          <a:p>
            <a:r>
              <a:rPr lang="fr-FR" sz="1600" dirty="0">
                <a:latin typeface="Marianne" panose="02000000000000000000" pitchFamily="50" charset="0"/>
              </a:rPr>
              <a:t>Rappel : les opérateurs peuvent accompagner les exploitants contrôlés (parfois aide appréciable pour les contrôleurs).</a:t>
            </a:r>
          </a:p>
          <a:p>
            <a:endParaRPr lang="fr-FR" sz="1600" dirty="0">
              <a:latin typeface="Marianne" panose="02000000000000000000" pitchFamily="50" charset="0"/>
            </a:endParaRPr>
          </a:p>
          <a:p>
            <a:endParaRPr lang="fr-FR" sz="1600" dirty="0">
              <a:latin typeface="Marianne" panose="02000000000000000000" pitchFamily="50" charset="0"/>
            </a:endParaRPr>
          </a:p>
          <a:p>
            <a:r>
              <a:rPr lang="fr-FR" sz="1600" b="1" dirty="0">
                <a:latin typeface="Marianne" panose="02000000000000000000" pitchFamily="50" charset="0"/>
              </a:rPr>
              <a:t>Mesures PRA - contrôle des surfaces cibles</a:t>
            </a:r>
          </a:p>
          <a:p>
            <a:endParaRPr lang="fr-FR" sz="1600" b="1" dirty="0">
              <a:latin typeface="Marianne" panose="02000000000000000000" pitchFamily="50" charset="0"/>
            </a:endParaRPr>
          </a:p>
          <a:p>
            <a:r>
              <a:rPr lang="fr-FR" sz="1600" dirty="0">
                <a:latin typeface="Marianne" panose="02000000000000000000" pitchFamily="50" charset="0"/>
              </a:rPr>
              <a:t>Pour rappel, le contrôle des plantes est réalisé sur la plus grande diagonale de l’élément engagé.</a:t>
            </a:r>
          </a:p>
          <a:p>
            <a:endParaRPr lang="fr-FR" sz="1600" dirty="0">
              <a:latin typeface="Marianne" panose="02000000000000000000" pitchFamily="50" charset="0"/>
            </a:endParaRPr>
          </a:p>
          <a:p>
            <a:pPr marL="457200">
              <a:lnSpc>
                <a:spcPct val="107000"/>
              </a:lnSpc>
            </a:pPr>
            <a:r>
              <a:rPr lang="fr-FR" sz="1800" dirty="0">
                <a:effectLst/>
                <a:latin typeface="Marianne" panose="02000000000000000000" pitchFamily="50" charset="0"/>
                <a:ea typeface="Calibri" panose="020F0502020204030204" pitchFamily="34" charset="0"/>
                <a:cs typeface="Times New Roman" panose="02020603050405020304" pitchFamily="18" charset="0"/>
              </a:rPr>
              <a:t> </a:t>
            </a:r>
          </a:p>
          <a:p>
            <a:pPr>
              <a:lnSpc>
                <a:spcPct val="107000"/>
              </a:lnSpc>
              <a:spcAft>
                <a:spcPts val="800"/>
              </a:spcAft>
            </a:pPr>
            <a:r>
              <a:rPr lang="fr-FR" sz="1600" b="1" dirty="0">
                <a:latin typeface="Marianne" panose="02000000000000000000" pitchFamily="50" charset="0"/>
              </a:rPr>
              <a:t>Droit à l’erreur</a:t>
            </a:r>
          </a:p>
          <a:p>
            <a:pPr lvl="0">
              <a:lnSpc>
                <a:spcPct val="107000"/>
              </a:lnSpc>
              <a:spcAft>
                <a:spcPts val="800"/>
              </a:spcAft>
            </a:pPr>
            <a:r>
              <a:rPr lang="fr-FR" sz="1600" dirty="0">
                <a:latin typeface="Marianne" panose="02000000000000000000" pitchFamily="50" charset="0"/>
              </a:rPr>
              <a:t>Rappel : il ne s’agit pas d’un droit à fournir les diagnostics/plans de gestion en retard à la DDT. La date limite est bien le </a:t>
            </a:r>
            <a:r>
              <a:rPr lang="fr-FR" sz="1600" u="sng" dirty="0">
                <a:latin typeface="Marianne" panose="02000000000000000000" pitchFamily="50" charset="0"/>
              </a:rPr>
              <a:t>15 septembre</a:t>
            </a:r>
            <a:r>
              <a:rPr lang="fr-FR" sz="1600" dirty="0">
                <a:latin typeface="Marianne" panose="02000000000000000000" pitchFamily="50" charset="0"/>
              </a:rPr>
              <a:t> de l’année considérée.</a:t>
            </a:r>
          </a:p>
          <a:p>
            <a:endParaRPr lang="fr-FR" sz="1600" dirty="0">
              <a:latin typeface="Marianne" panose="02000000000000000000" pitchFamily="50" charset="0"/>
            </a:endParaRPr>
          </a:p>
        </p:txBody>
      </p:sp>
    </p:spTree>
    <p:extLst>
      <p:ext uri="{BB962C8B-B14F-4D97-AF65-F5344CB8AC3E}">
        <p14:creationId xmlns:p14="http://schemas.microsoft.com/office/powerpoint/2010/main" val="3820110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DA4D6-A560-F546-9843-560DCD829294}"/>
              </a:ext>
            </a:extLst>
          </p:cNvPr>
          <p:cNvSpPr>
            <a:spLocks noGrp="1"/>
          </p:cNvSpPr>
          <p:nvPr>
            <p:ph type="title"/>
          </p:nvPr>
        </p:nvSpPr>
        <p:spPr>
          <a:xfrm>
            <a:off x="838200" y="868968"/>
            <a:ext cx="4660900" cy="903288"/>
          </a:xfrm>
        </p:spPr>
        <p:txBody>
          <a:bodyPr>
            <a:normAutofit fontScale="90000"/>
          </a:bodyPr>
          <a:lstStyle/>
          <a:p>
            <a:r>
              <a:rPr lang="fr-FR" sz="3200" dirty="0"/>
              <a:t>MESURE API 2024 – 70-29</a:t>
            </a:r>
          </a:p>
        </p:txBody>
      </p:sp>
      <p:sp>
        <p:nvSpPr>
          <p:cNvPr id="3" name="Espace réservé du contenu 2">
            <a:extLst>
              <a:ext uri="{FF2B5EF4-FFF2-40B4-BE49-F238E27FC236}">
                <a16:creationId xmlns:a16="http://schemas.microsoft.com/office/drawing/2014/main" id="{638DFBF7-5B9B-A641-843C-2A3EF50B2B09}"/>
              </a:ext>
            </a:extLst>
          </p:cNvPr>
          <p:cNvSpPr>
            <a:spLocks noGrp="1"/>
          </p:cNvSpPr>
          <p:nvPr>
            <p:ph sz="half" idx="1"/>
          </p:nvPr>
        </p:nvSpPr>
        <p:spPr>
          <a:xfrm>
            <a:off x="838200" y="1677880"/>
            <a:ext cx="9534777" cy="4687409"/>
          </a:xfrm>
        </p:spPr>
        <p:txBody>
          <a:bodyPr>
            <a:noAutofit/>
          </a:bodyPr>
          <a:lstStyle/>
          <a:p>
            <a:pPr marL="0" indent="0">
              <a:buNone/>
            </a:pPr>
            <a:r>
              <a:rPr lang="fr-FR" sz="2000" b="1" u="sng" dirty="0">
                <a:solidFill>
                  <a:srgbClr val="248146"/>
                </a:solidFill>
              </a:rPr>
              <a:t>Bilan de l’appel à projets 2024</a:t>
            </a:r>
          </a:p>
          <a:p>
            <a:pPr>
              <a:buFont typeface="Wingdings" panose="05000000000000000000" pitchFamily="2" charset="2"/>
              <a:buChar char="Ø"/>
            </a:pPr>
            <a:r>
              <a:rPr lang="fr-FR" sz="1600" dirty="0"/>
              <a:t>Dates de l’AAP : Du 23 octobre 2024 au 27 novembre 2024</a:t>
            </a:r>
          </a:p>
          <a:p>
            <a:pPr>
              <a:buFont typeface="Wingdings" panose="05000000000000000000" pitchFamily="2" charset="2"/>
              <a:buChar char="Ø"/>
            </a:pPr>
            <a:r>
              <a:rPr lang="fr-FR" sz="1600" dirty="0"/>
              <a:t>Date de complétude : 28 mai 2025 </a:t>
            </a:r>
          </a:p>
          <a:p>
            <a:pPr>
              <a:buFont typeface="Wingdings" panose="05000000000000000000" pitchFamily="2" charset="2"/>
              <a:buChar char="Ø"/>
            </a:pPr>
            <a:r>
              <a:rPr lang="fr-FR" sz="1600" dirty="0"/>
              <a:t>Nombre de dossiers déposés : 117</a:t>
            </a:r>
          </a:p>
          <a:p>
            <a:pPr>
              <a:buFont typeface="Wingdings" panose="05000000000000000000" pitchFamily="2" charset="2"/>
              <a:buChar char="Ø"/>
            </a:pPr>
            <a:r>
              <a:rPr lang="fr-FR" sz="1600" dirty="0"/>
              <a:t>Statut de l’AAP : En cours d’instruction technique </a:t>
            </a:r>
          </a:p>
          <a:p>
            <a:pPr>
              <a:buFont typeface="Wingdings" panose="05000000000000000000" pitchFamily="2" charset="2"/>
              <a:buChar char="Ø"/>
            </a:pPr>
            <a:r>
              <a:rPr lang="fr-FR" sz="1600" dirty="0"/>
              <a:t>Après application de la transparence GAEC, la consommation totale d’aides publiques serait de : </a:t>
            </a:r>
            <a:r>
              <a:rPr lang="fr-FR" sz="1600" b="1" dirty="0"/>
              <a:t>575 400 €, dont 460 320 € de FEADER </a:t>
            </a:r>
          </a:p>
          <a:p>
            <a:pPr marL="0" indent="0">
              <a:buNone/>
            </a:pPr>
            <a:r>
              <a:rPr lang="fr-FR" sz="1600" dirty="0"/>
              <a:t>L’enveloppe allouée à cet AAP était de 625 000 € (500 000 € de FEADER et 125 000 € de crédits BFC) </a:t>
            </a:r>
          </a:p>
          <a:p>
            <a:pPr marL="0" indent="0">
              <a:buNone/>
            </a:pPr>
            <a:endParaRPr lang="fr-FR" sz="1600" dirty="0"/>
          </a:p>
          <a:p>
            <a:pPr marL="0" indent="0" algn="just">
              <a:lnSpc>
                <a:spcPct val="100000"/>
              </a:lnSpc>
              <a:buNone/>
            </a:pPr>
            <a:endParaRPr lang="fr-FR" sz="1800" dirty="0"/>
          </a:p>
          <a:p>
            <a:pPr marL="0" indent="0" algn="just">
              <a:buNone/>
            </a:pPr>
            <a:r>
              <a:rPr lang="fr-FR" sz="1800" dirty="0"/>
              <a:t> </a:t>
            </a:r>
          </a:p>
        </p:txBody>
      </p:sp>
      <p:graphicFrame>
        <p:nvGraphicFramePr>
          <p:cNvPr id="6" name="Espace réservé du contenu 5">
            <a:extLst>
              <a:ext uri="{FF2B5EF4-FFF2-40B4-BE49-F238E27FC236}">
                <a16:creationId xmlns:a16="http://schemas.microsoft.com/office/drawing/2014/main" id="{BAFDF136-9F29-924A-B215-FB181A0C2B1A}"/>
              </a:ext>
            </a:extLst>
          </p:cNvPr>
          <p:cNvGraphicFramePr>
            <a:graphicFrameLocks noGrp="1"/>
          </p:cNvGraphicFramePr>
          <p:nvPr>
            <p:ph sz="half" idx="2"/>
          </p:nvPr>
        </p:nvGraphicFramePr>
        <p:xfrm>
          <a:off x="10848670" y="2160663"/>
          <a:ext cx="505129" cy="3287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2763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Rappels sur le c</a:t>
            </a:r>
            <a:r>
              <a:rPr lang="fr-FR" sz="3200" dirty="0"/>
              <a:t>as de force majeure</a:t>
            </a:r>
            <a:endParaRPr lang="fr-FR" dirty="0"/>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60</a:t>
            </a:fld>
            <a:endParaRPr lang="fr-FR" dirty="0"/>
          </a:p>
        </p:txBody>
      </p:sp>
      <p:sp>
        <p:nvSpPr>
          <p:cNvPr id="10" name="Rectangle à coins arrondis 9"/>
          <p:cNvSpPr/>
          <p:nvPr/>
        </p:nvSpPr>
        <p:spPr>
          <a:xfrm>
            <a:off x="1605788" y="1901952"/>
            <a:ext cx="3922776" cy="3945879"/>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a:t>Circonstances exceptionnelles</a:t>
            </a:r>
          </a:p>
        </p:txBody>
      </p:sp>
      <p:sp>
        <p:nvSpPr>
          <p:cNvPr id="11" name="Rectangle à coins arrondis 10"/>
          <p:cNvSpPr/>
          <p:nvPr/>
        </p:nvSpPr>
        <p:spPr>
          <a:xfrm>
            <a:off x="6818376" y="1901952"/>
            <a:ext cx="3922776" cy="3945879"/>
          </a:xfrm>
          <a:prstGeom prst="roundRect">
            <a:avLst/>
          </a:prstGeom>
          <a:solidFill>
            <a:schemeClr val="accent1">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dirty="0"/>
              <a:t>Cas de force majeure</a:t>
            </a:r>
          </a:p>
        </p:txBody>
      </p:sp>
      <p:sp>
        <p:nvSpPr>
          <p:cNvPr id="12" name="ZoneTexte 11"/>
          <p:cNvSpPr txBox="1"/>
          <p:nvPr/>
        </p:nvSpPr>
        <p:spPr>
          <a:xfrm>
            <a:off x="5122164" y="1067230"/>
            <a:ext cx="1696212" cy="461665"/>
          </a:xfrm>
          <a:prstGeom prst="rect">
            <a:avLst/>
          </a:prstGeom>
          <a:noFill/>
        </p:spPr>
        <p:txBody>
          <a:bodyPr wrap="square" rtlCol="0">
            <a:spAutoFit/>
          </a:bodyPr>
          <a:lstStyle/>
          <a:p>
            <a:r>
              <a:rPr lang="fr-FR" sz="2400" b="1" dirty="0"/>
              <a:t>différencier</a:t>
            </a:r>
          </a:p>
        </p:txBody>
      </p:sp>
    </p:spTree>
    <p:extLst>
      <p:ext uri="{BB962C8B-B14F-4D97-AF65-F5344CB8AC3E}">
        <p14:creationId xmlns:p14="http://schemas.microsoft.com/office/powerpoint/2010/main" val="21363944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Rappels sur le c</a:t>
            </a:r>
            <a:r>
              <a:rPr lang="fr-FR" sz="3200" dirty="0"/>
              <a:t>as de force majeure</a:t>
            </a:r>
            <a:endParaRPr lang="fr-FR" dirty="0"/>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61</a:t>
            </a:fld>
            <a:endParaRPr lang="fr-FR" dirty="0"/>
          </a:p>
        </p:txBody>
      </p:sp>
      <p:sp>
        <p:nvSpPr>
          <p:cNvPr id="6" name="ZoneTexte 5"/>
          <p:cNvSpPr txBox="1"/>
          <p:nvPr/>
        </p:nvSpPr>
        <p:spPr>
          <a:xfrm>
            <a:off x="548851" y="1286157"/>
            <a:ext cx="11043558" cy="4247317"/>
          </a:xfrm>
          <a:prstGeom prst="rect">
            <a:avLst/>
          </a:prstGeom>
          <a:noFill/>
        </p:spPr>
        <p:txBody>
          <a:bodyPr wrap="square" rtlCol="0">
            <a:spAutoFit/>
          </a:bodyPr>
          <a:lstStyle/>
          <a:p>
            <a:pPr marL="0" indent="0" algn="just">
              <a:buNone/>
            </a:pPr>
            <a:r>
              <a:rPr lang="fr-FR" dirty="0">
                <a:latin typeface="Marianne" panose="02000000000000000000" pitchFamily="50" charset="0"/>
              </a:rPr>
              <a:t>Sur le fond, la force majeure ne peut être invoquée qu'à l'occasion d’un événement :</a:t>
            </a:r>
          </a:p>
          <a:p>
            <a:pPr marL="0" indent="0" algn="just">
              <a:buNone/>
            </a:pPr>
            <a:endParaRPr lang="fr-FR" dirty="0">
              <a:latin typeface="Marianne" panose="02000000000000000000" pitchFamily="50" charset="0"/>
            </a:endParaRPr>
          </a:p>
          <a:p>
            <a:pPr marL="0" indent="0" algn="just">
              <a:buNone/>
            </a:pPr>
            <a:endParaRPr lang="fr-FR" dirty="0">
              <a:latin typeface="Marianne" panose="02000000000000000000" pitchFamily="50" charset="0"/>
            </a:endParaRPr>
          </a:p>
          <a:p>
            <a:pPr marL="0" indent="0" algn="just">
              <a:buNone/>
            </a:pPr>
            <a:endParaRPr lang="fr-FR" dirty="0">
              <a:latin typeface="Marianne" panose="02000000000000000000" pitchFamily="50" charset="0"/>
            </a:endParaRPr>
          </a:p>
          <a:p>
            <a:pPr marL="0" indent="0" algn="just">
              <a:buNone/>
            </a:pPr>
            <a:endParaRPr lang="fr-FR" dirty="0">
              <a:latin typeface="Marianne" panose="02000000000000000000" pitchFamily="50" charset="0"/>
            </a:endParaRPr>
          </a:p>
          <a:p>
            <a:pPr marL="0" indent="0" algn="just">
              <a:buNone/>
            </a:pPr>
            <a:endParaRPr lang="fr-FR" dirty="0">
              <a:latin typeface="Marianne" panose="02000000000000000000" pitchFamily="50" charset="0"/>
            </a:endParaRPr>
          </a:p>
          <a:p>
            <a:pPr marL="0" indent="0" algn="just">
              <a:buNone/>
            </a:pPr>
            <a:r>
              <a:rPr lang="fr-FR" dirty="0">
                <a:latin typeface="Marianne" panose="02000000000000000000" pitchFamily="50" charset="0"/>
              </a:rPr>
              <a:t>La demande individuelle est réalisée par l’exploitant, et est </a:t>
            </a:r>
            <a:r>
              <a:rPr lang="fr-FR" b="1" u="sng" dirty="0">
                <a:latin typeface="Marianne" panose="02000000000000000000" pitchFamily="50" charset="0"/>
              </a:rPr>
              <a:t>adressée à la DDT dans un délai de 30 jours ouvrés</a:t>
            </a:r>
            <a:r>
              <a:rPr lang="fr-FR" b="1" dirty="0">
                <a:latin typeface="Marianne" panose="02000000000000000000" pitchFamily="50" charset="0"/>
              </a:rPr>
              <a:t> </a:t>
            </a:r>
            <a:r>
              <a:rPr lang="fr-FR" dirty="0">
                <a:latin typeface="Marianne" panose="02000000000000000000" pitchFamily="50" charset="0"/>
              </a:rPr>
              <a:t>à partir du moment où l'exploitant ou son ayant droit est en mesure de le faire. </a:t>
            </a:r>
          </a:p>
          <a:p>
            <a:pPr marL="0" indent="0" algn="just">
              <a:buNone/>
            </a:pPr>
            <a:endParaRPr lang="fr-FR" dirty="0">
              <a:latin typeface="Marianne" panose="02000000000000000000" pitchFamily="50" charset="0"/>
            </a:endParaRPr>
          </a:p>
          <a:p>
            <a:pPr marL="0" indent="0" algn="just">
              <a:buNone/>
            </a:pPr>
            <a:r>
              <a:rPr lang="fr-FR" b="1" dirty="0">
                <a:latin typeface="Marianne" panose="02000000000000000000" pitchFamily="50" charset="0"/>
              </a:rPr>
              <a:t>Puis transmise à la DRAAF </a:t>
            </a:r>
            <a:r>
              <a:rPr lang="fr-FR" dirty="0">
                <a:latin typeface="Marianne" panose="02000000000000000000" pitchFamily="50" charset="0"/>
              </a:rPr>
              <a:t>à qui il revient d'apprécier et de décider du paiement ou non de l’année considérée et l’opportunité de rompre l’engagement, sur la base des critères permettant d'identifier un cas de force majeure précédemment évoqués. </a:t>
            </a:r>
          </a:p>
          <a:p>
            <a:pPr marL="0" indent="0" algn="just">
              <a:buNone/>
            </a:pPr>
            <a:endParaRPr lang="fr-FR" dirty="0">
              <a:latin typeface="Marianne" panose="02000000000000000000" pitchFamily="50" charset="0"/>
            </a:endParaRPr>
          </a:p>
          <a:p>
            <a:pPr marL="0" indent="0">
              <a:buNone/>
            </a:pPr>
            <a:r>
              <a:rPr lang="fr-FR" b="1" dirty="0">
                <a:latin typeface="Marianne" panose="02000000000000000000" pitchFamily="50" charset="0"/>
              </a:rPr>
              <a:t>C'est donc la DRAAF qui reconnaît ou non un cas de force majeure pour les MAEC-Bio</a:t>
            </a:r>
            <a:r>
              <a:rPr lang="fr-FR" dirty="0">
                <a:latin typeface="Marianne" panose="02000000000000000000" pitchFamily="50" charset="0"/>
              </a:rPr>
              <a:t>. La DRAAF peut solliciter le BAZDA pour avis.</a:t>
            </a:r>
          </a:p>
        </p:txBody>
      </p:sp>
      <p:sp>
        <p:nvSpPr>
          <p:cNvPr id="3" name="Rectangle à coins arrondis 2"/>
          <p:cNvSpPr/>
          <p:nvPr/>
        </p:nvSpPr>
        <p:spPr>
          <a:xfrm>
            <a:off x="1801368" y="1944624"/>
            <a:ext cx="2157984" cy="722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extérieur</a:t>
            </a:r>
          </a:p>
        </p:txBody>
      </p:sp>
      <p:sp>
        <p:nvSpPr>
          <p:cNvPr id="7" name="Rectangle à coins arrondis 6"/>
          <p:cNvSpPr/>
          <p:nvPr/>
        </p:nvSpPr>
        <p:spPr>
          <a:xfrm>
            <a:off x="4991638" y="1944624"/>
            <a:ext cx="2157984" cy="722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imprévisible</a:t>
            </a:r>
          </a:p>
        </p:txBody>
      </p:sp>
      <p:sp>
        <p:nvSpPr>
          <p:cNvPr id="8" name="Rectangle à coins arrondis 7"/>
          <p:cNvSpPr/>
          <p:nvPr/>
        </p:nvSpPr>
        <p:spPr>
          <a:xfrm>
            <a:off x="8153400" y="1944624"/>
            <a:ext cx="2157984" cy="722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irrésistible</a:t>
            </a:r>
          </a:p>
        </p:txBody>
      </p:sp>
      <p:sp>
        <p:nvSpPr>
          <p:cNvPr id="5" name="Plus 4"/>
          <p:cNvSpPr/>
          <p:nvPr/>
        </p:nvSpPr>
        <p:spPr>
          <a:xfrm>
            <a:off x="4192569" y="2019300"/>
            <a:ext cx="594360" cy="5730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Plus 8"/>
          <p:cNvSpPr/>
          <p:nvPr/>
        </p:nvSpPr>
        <p:spPr>
          <a:xfrm>
            <a:off x="7354331" y="2019300"/>
            <a:ext cx="594360" cy="5730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27627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a:latin typeface="Marianne "/>
              </a:rPr>
              <a:t>Merci de votre attention</a:t>
            </a:r>
          </a:p>
        </p:txBody>
      </p:sp>
      <p:sp>
        <p:nvSpPr>
          <p:cNvPr id="4" name="Espace réservé du numéro de diapositive 3"/>
          <p:cNvSpPr>
            <a:spLocks noGrp="1"/>
          </p:cNvSpPr>
          <p:nvPr>
            <p:ph type="sldNum" sz="quarter" idx="12"/>
          </p:nvPr>
        </p:nvSpPr>
        <p:spPr/>
        <p:txBody>
          <a:bodyPr/>
          <a:lstStyle/>
          <a:p>
            <a:fld id="{AE2D80C3-08E6-4669-9C7E-5F5E92D7C28D}" type="slidenum">
              <a:rPr lang="fr-FR" smtClean="0"/>
              <a:t>62</a:t>
            </a:fld>
            <a:endParaRPr lang="fr-FR"/>
          </a:p>
        </p:txBody>
      </p:sp>
      <p:sp>
        <p:nvSpPr>
          <p:cNvPr id="2" name="Rectangle 1"/>
          <p:cNvSpPr/>
          <p:nvPr/>
        </p:nvSpPr>
        <p:spPr>
          <a:xfrm>
            <a:off x="3048000" y="4242857"/>
            <a:ext cx="6096000" cy="1200329"/>
          </a:xfrm>
          <a:prstGeom prst="rect">
            <a:avLst/>
          </a:prstGeom>
        </p:spPr>
        <p:txBody>
          <a:bodyPr>
            <a:spAutoFit/>
          </a:bodyPr>
          <a:lstStyle/>
          <a:p>
            <a:pPr algn="ctr"/>
            <a:r>
              <a:rPr lang="fr-FR" sz="2400" i="1" dirty="0"/>
              <a:t>NB : Pour la période Janvier – fin avril : écrire à David Boisson en mettant Clélia Jacquot en copie (en l’absence de Mathilde Parage)</a:t>
            </a:r>
          </a:p>
        </p:txBody>
      </p:sp>
    </p:spTree>
    <p:extLst>
      <p:ext uri="{BB962C8B-B14F-4D97-AF65-F5344CB8AC3E}">
        <p14:creationId xmlns:p14="http://schemas.microsoft.com/office/powerpoint/2010/main" val="4135268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CC1A3-449D-AB1C-EAA9-E7C6EC233F2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0115B1B-9B10-3ECF-3D7E-67644BCC99A9}"/>
              </a:ext>
            </a:extLst>
          </p:cNvPr>
          <p:cNvSpPr>
            <a:spLocks noGrp="1"/>
          </p:cNvSpPr>
          <p:nvPr>
            <p:ph type="title"/>
          </p:nvPr>
        </p:nvSpPr>
        <p:spPr>
          <a:xfrm>
            <a:off x="838200" y="868968"/>
            <a:ext cx="4660900" cy="903288"/>
          </a:xfrm>
        </p:spPr>
        <p:txBody>
          <a:bodyPr>
            <a:normAutofit fontScale="90000"/>
          </a:bodyPr>
          <a:lstStyle/>
          <a:p>
            <a:r>
              <a:rPr lang="fr-FR" sz="3200" dirty="0"/>
              <a:t>MESURE API 2025 – 70-29</a:t>
            </a:r>
          </a:p>
        </p:txBody>
      </p:sp>
      <p:sp>
        <p:nvSpPr>
          <p:cNvPr id="3" name="Espace réservé du contenu 2">
            <a:extLst>
              <a:ext uri="{FF2B5EF4-FFF2-40B4-BE49-F238E27FC236}">
                <a16:creationId xmlns:a16="http://schemas.microsoft.com/office/drawing/2014/main" id="{6E076A70-7FD6-6E25-DAAE-AF19D74B929C}"/>
              </a:ext>
            </a:extLst>
          </p:cNvPr>
          <p:cNvSpPr>
            <a:spLocks noGrp="1"/>
          </p:cNvSpPr>
          <p:nvPr>
            <p:ph sz="half" idx="1"/>
          </p:nvPr>
        </p:nvSpPr>
        <p:spPr>
          <a:xfrm>
            <a:off x="838200" y="1677880"/>
            <a:ext cx="9534777" cy="4687409"/>
          </a:xfrm>
        </p:spPr>
        <p:txBody>
          <a:bodyPr>
            <a:noAutofit/>
          </a:bodyPr>
          <a:lstStyle/>
          <a:p>
            <a:pPr marL="0" indent="0">
              <a:buNone/>
            </a:pPr>
            <a:r>
              <a:rPr lang="fr-FR" sz="2000" b="1" u="sng" dirty="0">
                <a:solidFill>
                  <a:srgbClr val="248146"/>
                </a:solidFill>
              </a:rPr>
              <a:t>Bilan de l’appel à projets 2025</a:t>
            </a:r>
          </a:p>
          <a:p>
            <a:pPr>
              <a:buFont typeface="Wingdings" panose="05000000000000000000" pitchFamily="2" charset="2"/>
              <a:buChar char="Ø"/>
            </a:pPr>
            <a:r>
              <a:rPr lang="fr-FR" sz="1600" dirty="0"/>
              <a:t>Dates de l’AAP : Du 28 octobre 2025 au 26 novembre 2025</a:t>
            </a:r>
          </a:p>
          <a:p>
            <a:pPr>
              <a:buFont typeface="Wingdings" panose="05000000000000000000" pitchFamily="2" charset="2"/>
              <a:buChar char="Ø"/>
            </a:pPr>
            <a:r>
              <a:rPr lang="fr-FR" sz="1600" dirty="0"/>
              <a:t>Date de complétude : relative à chaque dossier</a:t>
            </a:r>
          </a:p>
          <a:p>
            <a:pPr>
              <a:buFont typeface="Wingdings" panose="05000000000000000000" pitchFamily="2" charset="2"/>
              <a:buChar char="Ø"/>
            </a:pPr>
            <a:r>
              <a:rPr lang="fr-FR" sz="1600" dirty="0"/>
              <a:t>Nombre de dossiers déposés : </a:t>
            </a:r>
            <a:r>
              <a:rPr lang="fr-FR" sz="1600" dirty="0">
                <a:highlight>
                  <a:srgbClr val="FFFF00"/>
                </a:highlight>
              </a:rPr>
              <a:t>au 17 novembre, 102 dossiers ont été déposés pour une consommation totale d’aides publiques de 503 800 €, dont 403 040 € de FEADER</a:t>
            </a:r>
          </a:p>
          <a:p>
            <a:pPr>
              <a:buFont typeface="Wingdings" panose="05000000000000000000" pitchFamily="2" charset="2"/>
              <a:buChar char="Ø"/>
            </a:pPr>
            <a:r>
              <a:rPr lang="fr-FR" sz="1600" dirty="0"/>
              <a:t>Statut de l’AAP : En cours de dépôt</a:t>
            </a:r>
          </a:p>
          <a:p>
            <a:pPr marL="0" indent="0">
              <a:buNone/>
            </a:pPr>
            <a:r>
              <a:rPr lang="fr-FR" sz="1600" dirty="0"/>
              <a:t>L’enveloppe allouée à cet AAP est de 937 500 € (</a:t>
            </a:r>
            <a:r>
              <a:rPr lang="fr-FR" sz="1600" b="1" dirty="0"/>
              <a:t>750 000 € de FEADER </a:t>
            </a:r>
            <a:r>
              <a:rPr lang="fr-FR" sz="1600" dirty="0"/>
              <a:t>et 187 500 € de crédits BFC) </a:t>
            </a:r>
          </a:p>
          <a:p>
            <a:pPr marL="0" indent="0">
              <a:buNone/>
            </a:pPr>
            <a:endParaRPr lang="fr-FR" sz="1600" dirty="0"/>
          </a:p>
          <a:p>
            <a:pPr marL="0" indent="0" algn="just">
              <a:lnSpc>
                <a:spcPct val="100000"/>
              </a:lnSpc>
              <a:buNone/>
            </a:pPr>
            <a:endParaRPr lang="fr-FR" sz="1800" dirty="0"/>
          </a:p>
          <a:p>
            <a:pPr marL="0" indent="0" algn="just">
              <a:buNone/>
            </a:pPr>
            <a:r>
              <a:rPr lang="fr-FR" sz="1800" dirty="0"/>
              <a:t> </a:t>
            </a:r>
          </a:p>
        </p:txBody>
      </p:sp>
      <p:graphicFrame>
        <p:nvGraphicFramePr>
          <p:cNvPr id="6" name="Espace réservé du contenu 5">
            <a:extLst>
              <a:ext uri="{FF2B5EF4-FFF2-40B4-BE49-F238E27FC236}">
                <a16:creationId xmlns:a16="http://schemas.microsoft.com/office/drawing/2014/main" id="{1F07541F-00F0-302C-E045-6B251661104E}"/>
              </a:ext>
            </a:extLst>
          </p:cNvPr>
          <p:cNvGraphicFramePr>
            <a:graphicFrameLocks noGrp="1"/>
          </p:cNvGraphicFramePr>
          <p:nvPr>
            <p:ph sz="half" idx="2"/>
          </p:nvPr>
        </p:nvGraphicFramePr>
        <p:xfrm>
          <a:off x="10848670" y="2160663"/>
          <a:ext cx="505129" cy="3287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6266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DA4D6-A560-F546-9843-560DCD829294}"/>
              </a:ext>
            </a:extLst>
          </p:cNvPr>
          <p:cNvSpPr>
            <a:spLocks noGrp="1"/>
          </p:cNvSpPr>
          <p:nvPr>
            <p:ph type="title"/>
          </p:nvPr>
        </p:nvSpPr>
        <p:spPr>
          <a:xfrm>
            <a:off x="838199" y="868968"/>
            <a:ext cx="4940431" cy="903288"/>
          </a:xfrm>
        </p:spPr>
        <p:txBody>
          <a:bodyPr>
            <a:normAutofit fontScale="90000"/>
          </a:bodyPr>
          <a:lstStyle/>
          <a:p>
            <a:r>
              <a:rPr lang="fr-FR" sz="3200" dirty="0"/>
              <a:t>MESURE PRM 2023 – 70-30</a:t>
            </a:r>
          </a:p>
        </p:txBody>
      </p:sp>
      <p:sp>
        <p:nvSpPr>
          <p:cNvPr id="3" name="Espace réservé du contenu 2">
            <a:extLst>
              <a:ext uri="{FF2B5EF4-FFF2-40B4-BE49-F238E27FC236}">
                <a16:creationId xmlns:a16="http://schemas.microsoft.com/office/drawing/2014/main" id="{638DFBF7-5B9B-A641-843C-2A3EF50B2B09}"/>
              </a:ext>
            </a:extLst>
          </p:cNvPr>
          <p:cNvSpPr>
            <a:spLocks noGrp="1"/>
          </p:cNvSpPr>
          <p:nvPr>
            <p:ph sz="half" idx="1"/>
          </p:nvPr>
        </p:nvSpPr>
        <p:spPr>
          <a:xfrm>
            <a:off x="838200" y="1677880"/>
            <a:ext cx="9534777" cy="4687409"/>
          </a:xfrm>
        </p:spPr>
        <p:txBody>
          <a:bodyPr>
            <a:noAutofit/>
          </a:bodyPr>
          <a:lstStyle/>
          <a:p>
            <a:pPr marL="0" indent="0">
              <a:buNone/>
            </a:pPr>
            <a:r>
              <a:rPr lang="fr-FR" sz="2000" b="1" u="sng" dirty="0">
                <a:solidFill>
                  <a:srgbClr val="248146"/>
                </a:solidFill>
              </a:rPr>
              <a:t>Bilan de l’appel à projets 2023</a:t>
            </a:r>
          </a:p>
          <a:p>
            <a:pPr>
              <a:buFont typeface="Wingdings" panose="05000000000000000000" pitchFamily="2" charset="2"/>
              <a:buChar char="Ø"/>
            </a:pPr>
            <a:r>
              <a:rPr lang="fr-FR" sz="1600" dirty="0"/>
              <a:t>Dates de l’AAP : Du 02 novembre 2023 au 15 décembre 2023</a:t>
            </a:r>
          </a:p>
          <a:p>
            <a:pPr>
              <a:buFont typeface="Wingdings" panose="05000000000000000000" pitchFamily="2" charset="2"/>
              <a:buChar char="Ø"/>
            </a:pPr>
            <a:r>
              <a:rPr lang="fr-FR" sz="1600" dirty="0"/>
              <a:t>Date de complétude : 30 mars 2024 </a:t>
            </a:r>
          </a:p>
          <a:p>
            <a:pPr>
              <a:buFont typeface="Wingdings" panose="05000000000000000000" pitchFamily="2" charset="2"/>
              <a:buChar char="Ø"/>
            </a:pPr>
            <a:r>
              <a:rPr lang="fr-FR" sz="1600" dirty="0"/>
              <a:t>Nombre de dossiers déposés : 103</a:t>
            </a:r>
          </a:p>
          <a:p>
            <a:pPr>
              <a:buFont typeface="Wingdings" panose="05000000000000000000" pitchFamily="2" charset="2"/>
              <a:buChar char="Ø"/>
            </a:pPr>
            <a:r>
              <a:rPr lang="fr-FR" sz="1600" dirty="0"/>
              <a:t>95 dossiers passés au CRP d’avril 2025. La consommation totale d’aides publiques est de 780 700 € </a:t>
            </a:r>
            <a:r>
              <a:rPr lang="fr-FR" sz="1600" b="1" dirty="0"/>
              <a:t>dont 624 560 € de FEADER</a:t>
            </a:r>
            <a:r>
              <a:rPr lang="fr-FR" sz="1600" dirty="0"/>
              <a:t>.</a:t>
            </a:r>
          </a:p>
          <a:p>
            <a:pPr marL="0" indent="0">
              <a:buNone/>
            </a:pPr>
            <a:r>
              <a:rPr lang="fr-FR" sz="1600" dirty="0"/>
              <a:t>L’enveloppe allouée à cet AAP était de 960 295 € (768 236 € de FEADER et 192 059 € de crédits BFC)</a:t>
            </a:r>
          </a:p>
          <a:p>
            <a:pPr marL="0" indent="0" algn="just">
              <a:lnSpc>
                <a:spcPct val="100000"/>
              </a:lnSpc>
              <a:buNone/>
            </a:pPr>
            <a:endParaRPr lang="fr-FR" sz="1800" dirty="0"/>
          </a:p>
          <a:p>
            <a:pPr marL="0" indent="0" algn="just">
              <a:buNone/>
            </a:pPr>
            <a:r>
              <a:rPr lang="fr-FR" sz="1800" dirty="0"/>
              <a:t> </a:t>
            </a:r>
          </a:p>
        </p:txBody>
      </p:sp>
      <p:graphicFrame>
        <p:nvGraphicFramePr>
          <p:cNvPr id="6" name="Espace réservé du contenu 5">
            <a:extLst>
              <a:ext uri="{FF2B5EF4-FFF2-40B4-BE49-F238E27FC236}">
                <a16:creationId xmlns:a16="http://schemas.microsoft.com/office/drawing/2014/main" id="{BAFDF136-9F29-924A-B215-FB181A0C2B1A}"/>
              </a:ext>
            </a:extLst>
          </p:cNvPr>
          <p:cNvGraphicFramePr>
            <a:graphicFrameLocks noGrp="1"/>
          </p:cNvGraphicFramePr>
          <p:nvPr>
            <p:ph sz="half" idx="2"/>
          </p:nvPr>
        </p:nvGraphicFramePr>
        <p:xfrm>
          <a:off x="10848670" y="2160663"/>
          <a:ext cx="505129" cy="3287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773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DA4D6-A560-F546-9843-560DCD829294}"/>
              </a:ext>
            </a:extLst>
          </p:cNvPr>
          <p:cNvSpPr>
            <a:spLocks noGrp="1"/>
          </p:cNvSpPr>
          <p:nvPr>
            <p:ph type="title"/>
          </p:nvPr>
        </p:nvSpPr>
        <p:spPr>
          <a:xfrm>
            <a:off x="838199" y="868968"/>
            <a:ext cx="4940431" cy="903288"/>
          </a:xfrm>
        </p:spPr>
        <p:txBody>
          <a:bodyPr>
            <a:normAutofit fontScale="90000"/>
          </a:bodyPr>
          <a:lstStyle/>
          <a:p>
            <a:r>
              <a:rPr lang="fr-FR" sz="3200" dirty="0"/>
              <a:t>MESURE PRM 2024 – 70-30</a:t>
            </a:r>
          </a:p>
        </p:txBody>
      </p:sp>
      <p:sp>
        <p:nvSpPr>
          <p:cNvPr id="3" name="Espace réservé du contenu 2">
            <a:extLst>
              <a:ext uri="{FF2B5EF4-FFF2-40B4-BE49-F238E27FC236}">
                <a16:creationId xmlns:a16="http://schemas.microsoft.com/office/drawing/2014/main" id="{638DFBF7-5B9B-A641-843C-2A3EF50B2B09}"/>
              </a:ext>
            </a:extLst>
          </p:cNvPr>
          <p:cNvSpPr>
            <a:spLocks noGrp="1"/>
          </p:cNvSpPr>
          <p:nvPr>
            <p:ph sz="half" idx="1"/>
          </p:nvPr>
        </p:nvSpPr>
        <p:spPr>
          <a:xfrm>
            <a:off x="838200" y="1677880"/>
            <a:ext cx="9534777" cy="4687409"/>
          </a:xfrm>
        </p:spPr>
        <p:txBody>
          <a:bodyPr>
            <a:noAutofit/>
          </a:bodyPr>
          <a:lstStyle/>
          <a:p>
            <a:pPr marL="0" indent="0">
              <a:buNone/>
            </a:pPr>
            <a:r>
              <a:rPr lang="fr-FR" sz="2000" b="1" u="sng" dirty="0">
                <a:solidFill>
                  <a:srgbClr val="248146"/>
                </a:solidFill>
              </a:rPr>
              <a:t>Bilan de l’appel à projets 2024</a:t>
            </a:r>
          </a:p>
          <a:p>
            <a:pPr>
              <a:buFont typeface="Wingdings" panose="05000000000000000000" pitchFamily="2" charset="2"/>
              <a:buChar char="Ø"/>
            </a:pPr>
            <a:r>
              <a:rPr lang="fr-FR" sz="1400" dirty="0"/>
              <a:t>Dates de l’AAP : Du 22 mai 2024 au 20 juin 2024</a:t>
            </a:r>
          </a:p>
          <a:p>
            <a:pPr>
              <a:buFont typeface="Wingdings" panose="05000000000000000000" pitchFamily="2" charset="2"/>
              <a:buChar char="Ø"/>
            </a:pPr>
            <a:r>
              <a:rPr lang="fr-FR" sz="1400" dirty="0"/>
              <a:t>Date de complétude : 18 septembre 2024 </a:t>
            </a:r>
          </a:p>
          <a:p>
            <a:pPr>
              <a:buFont typeface="Wingdings" panose="05000000000000000000" pitchFamily="2" charset="2"/>
              <a:buChar char="Ø"/>
            </a:pPr>
            <a:r>
              <a:rPr lang="fr-FR" sz="1400" dirty="0"/>
              <a:t>Nombre de dossiers déposés : 49</a:t>
            </a:r>
          </a:p>
          <a:p>
            <a:pPr>
              <a:buFont typeface="Wingdings" panose="05000000000000000000" pitchFamily="2" charset="2"/>
              <a:buChar char="Ø"/>
            </a:pPr>
            <a:r>
              <a:rPr lang="fr-FR" sz="1400" dirty="0"/>
              <a:t>35 dossiers passés au CRP d’août 2025. La consommation totale d’aides publiques est de 238 450 € </a:t>
            </a:r>
            <a:r>
              <a:rPr lang="fr-FR" sz="1400" b="1" dirty="0"/>
              <a:t>dont 190 760 € de FEADER</a:t>
            </a:r>
            <a:r>
              <a:rPr lang="fr-FR" sz="1400" dirty="0"/>
              <a:t>.</a:t>
            </a:r>
          </a:p>
          <a:p>
            <a:pPr marL="0" indent="0">
              <a:buNone/>
            </a:pPr>
            <a:r>
              <a:rPr lang="fr-FR" sz="1400" dirty="0"/>
              <a:t>L’enveloppe allouée à cet AAP était de 322 744 € (258 195 € de FEADER et  64 549 € de crédits BFC)</a:t>
            </a:r>
          </a:p>
          <a:p>
            <a:pPr marL="0" indent="0">
              <a:buNone/>
            </a:pPr>
            <a:br>
              <a:rPr lang="fr-FR" sz="1600" dirty="0"/>
            </a:br>
            <a:endParaRPr lang="fr-FR" sz="1600" dirty="0"/>
          </a:p>
          <a:p>
            <a:pPr marL="0" indent="0" algn="just">
              <a:lnSpc>
                <a:spcPct val="100000"/>
              </a:lnSpc>
              <a:buNone/>
            </a:pPr>
            <a:endParaRPr lang="fr-FR" sz="1800" dirty="0"/>
          </a:p>
          <a:p>
            <a:pPr marL="0" indent="0" algn="just">
              <a:buNone/>
            </a:pPr>
            <a:r>
              <a:rPr lang="fr-FR" sz="1800" dirty="0"/>
              <a:t> </a:t>
            </a:r>
          </a:p>
        </p:txBody>
      </p:sp>
      <p:graphicFrame>
        <p:nvGraphicFramePr>
          <p:cNvPr id="6" name="Espace réservé du contenu 5">
            <a:extLst>
              <a:ext uri="{FF2B5EF4-FFF2-40B4-BE49-F238E27FC236}">
                <a16:creationId xmlns:a16="http://schemas.microsoft.com/office/drawing/2014/main" id="{BAFDF136-9F29-924A-B215-FB181A0C2B1A}"/>
              </a:ext>
            </a:extLst>
          </p:cNvPr>
          <p:cNvGraphicFramePr>
            <a:graphicFrameLocks noGrp="1"/>
          </p:cNvGraphicFramePr>
          <p:nvPr>
            <p:ph sz="half" idx="2"/>
          </p:nvPr>
        </p:nvGraphicFramePr>
        <p:xfrm>
          <a:off x="10848670" y="2160663"/>
          <a:ext cx="505129" cy="3287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77260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FEADER 1">
      <a:dk1>
        <a:srgbClr val="000000"/>
      </a:dk1>
      <a:lt1>
        <a:srgbClr val="FFFFFF"/>
      </a:lt1>
      <a:dk2>
        <a:srgbClr val="44546A"/>
      </a:dk2>
      <a:lt2>
        <a:srgbClr val="E7E6E6"/>
      </a:lt2>
      <a:accent1>
        <a:srgbClr val="248045"/>
      </a:accent1>
      <a:accent2>
        <a:srgbClr val="EBBE28"/>
      </a:accent2>
      <a:accent3>
        <a:srgbClr val="A5A5A5"/>
      </a:accent3>
      <a:accent4>
        <a:srgbClr val="A1A8AD"/>
      </a:accent4>
      <a:accent5>
        <a:srgbClr val="DCE9F1"/>
      </a:accent5>
      <a:accent6>
        <a:srgbClr val="FFFBD4"/>
      </a:accent6>
      <a:hlink>
        <a:srgbClr val="24804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9314</TotalTime>
  <Words>4417</Words>
  <Application>Microsoft Office PowerPoint</Application>
  <PresentationFormat>Grand écran</PresentationFormat>
  <Paragraphs>814</Paragraphs>
  <Slides>62</Slides>
  <Notes>19</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62</vt:i4>
      </vt:variant>
    </vt:vector>
  </HeadingPairs>
  <TitlesOfParts>
    <vt:vector size="76" baseType="lpstr">
      <vt:lpstr>Aptos</vt:lpstr>
      <vt:lpstr>Arial</vt:lpstr>
      <vt:lpstr>Calibri</vt:lpstr>
      <vt:lpstr>Calibri Light</vt:lpstr>
      <vt:lpstr>Century Gothic</vt:lpstr>
      <vt:lpstr>ClanPro-Book</vt:lpstr>
      <vt:lpstr>ClanPro-Medium</vt:lpstr>
      <vt:lpstr>Eagle Book</vt:lpstr>
      <vt:lpstr>Marianne</vt:lpstr>
      <vt:lpstr>Marianne </vt:lpstr>
      <vt:lpstr>Marianne ExtraBold</vt:lpstr>
      <vt:lpstr>Wingdings</vt:lpstr>
      <vt:lpstr>Thème Office</vt:lpstr>
      <vt:lpstr>1_Thème Office</vt:lpstr>
      <vt:lpstr>CRAEC  Bourgogne-Franche-Comté</vt:lpstr>
      <vt:lpstr>Coordonnées et équipe DRAAF</vt:lpstr>
      <vt:lpstr>Déroulé</vt:lpstr>
      <vt:lpstr>  </vt:lpstr>
      <vt:lpstr>MESURE API 2023 – 70-29</vt:lpstr>
      <vt:lpstr>MESURE API 2024 – 70-29</vt:lpstr>
      <vt:lpstr>MESURE API 2025 – 70-29</vt:lpstr>
      <vt:lpstr>MESURE PRM 2023 – 70-30</vt:lpstr>
      <vt:lpstr>MESURE PRM 2024 – 70-30</vt:lpstr>
      <vt:lpstr>MESURE PRM 2026 – 70-30</vt:lpstr>
      <vt:lpstr>MAEC TRANSITION DES PRATIQUES appel à projets 2025</vt:lpstr>
      <vt:lpstr>API – PRM et MAEC TRANSITION </vt:lpstr>
      <vt:lpstr>API – PRM et MAEC TRANSITION </vt:lpstr>
      <vt:lpstr>API – PRM et MAEC TRANSITION </vt:lpstr>
      <vt:lpstr>API – PRM et MAEC TRANSITION </vt:lpstr>
      <vt:lpstr>Agriculture Biologique</vt:lpstr>
      <vt:lpstr>CAB 2024</vt:lpstr>
      <vt:lpstr>CAB 2025</vt:lpstr>
      <vt:lpstr>CAB 2025</vt:lpstr>
      <vt:lpstr>Actualités</vt:lpstr>
      <vt:lpstr>MAEC</vt:lpstr>
      <vt:lpstr>Bilan campagnes 2023 et 2024</vt:lpstr>
      <vt:lpstr>Carte des engagements 2023 &amp; 24 – mesures localisées</vt:lpstr>
      <vt:lpstr>Carte des engagements 2023 &amp; 2024 – mesures ZI</vt:lpstr>
      <vt:lpstr>Carte des engagements 2023 &amp; 2024 – mesures HBV</vt:lpstr>
      <vt:lpstr>Carte des engagements 2023 &amp; 2024 – mesures PRA2</vt:lpstr>
      <vt:lpstr>Bilan campagne 2025</vt:lpstr>
      <vt:lpstr>Bilan par financeur – Agences de l’eau (1/3)</vt:lpstr>
      <vt:lpstr>Bilan par financeur – Agences de l’eau (2/3)</vt:lpstr>
      <vt:lpstr>Bilan par financeur – Agences de l’eau (3/3)</vt:lpstr>
      <vt:lpstr>Bilan par financeur – Etat (1/4)</vt:lpstr>
      <vt:lpstr>Bilan par financeur – Etat (2/4)</vt:lpstr>
      <vt:lpstr>Bilan par financeur – Etat (3/4)</vt:lpstr>
      <vt:lpstr>Bilan par financeur – Etat (4/4)</vt:lpstr>
      <vt:lpstr>Bilan des contractualisations 2023 - 2025</vt:lpstr>
      <vt:lpstr>MAEC</vt:lpstr>
      <vt:lpstr>MAEC – campagne 2026 – lancement AAP PAEC</vt:lpstr>
      <vt:lpstr>Crédits MAASA – Plafonds 2026</vt:lpstr>
      <vt:lpstr>MAEC – campagne 2026 – lancement AAP PAEC</vt:lpstr>
      <vt:lpstr>Priorisation de l’intervention Etat</vt:lpstr>
      <vt:lpstr>FEADER - bilan</vt:lpstr>
      <vt:lpstr>MAEC – campagne 2026 – AAP PAEC</vt:lpstr>
      <vt:lpstr>MAEC – campagne 2026 – AAP PAEC</vt:lpstr>
      <vt:lpstr>MAEC – campagne 2026 – AAP PAEC</vt:lpstr>
      <vt:lpstr>MAEC – campagne 2026 – AAP PAEC</vt:lpstr>
      <vt:lpstr>MAEC – campagne 2026 – AAP PAEC</vt:lpstr>
      <vt:lpstr>MAEC – campagne 2026 – AAP PAEC</vt:lpstr>
      <vt:lpstr>MAEC – campagne 2026 – AAP PAEC</vt:lpstr>
      <vt:lpstr>MAEC Financement animation et diagnostics campagne 2026 </vt:lpstr>
      <vt:lpstr>Résultats de l’appel à projets animation 2025 pour la campagne 2026</vt:lpstr>
      <vt:lpstr>Résultats de l’appel à projets animation</vt:lpstr>
      <vt:lpstr>Points divers</vt:lpstr>
      <vt:lpstr>Points divers et actualités</vt:lpstr>
      <vt:lpstr>Bilan mi-parcours</vt:lpstr>
      <vt:lpstr>Notices mesure</vt:lpstr>
      <vt:lpstr>Formation MAEC</vt:lpstr>
      <vt:lpstr>Mise en défens</vt:lpstr>
      <vt:lpstr>Point contrôle</vt:lpstr>
      <vt:lpstr>Point contrôle</vt:lpstr>
      <vt:lpstr>Rappels sur le cas de force majeure</vt:lpstr>
      <vt:lpstr>Rappels sur le cas de force majeure</vt:lpstr>
      <vt:lpstr>Merci de votre attention</vt:lpstr>
    </vt:vector>
  </TitlesOfParts>
  <Company>MAA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Mathilde PARAGE</dc:creator>
  <cp:lastModifiedBy>David BOISSON</cp:lastModifiedBy>
  <cp:revision>529</cp:revision>
  <cp:lastPrinted>2023-06-19T06:41:49Z</cp:lastPrinted>
  <dcterms:created xsi:type="dcterms:W3CDTF">2022-11-02T09:14:42Z</dcterms:created>
  <dcterms:modified xsi:type="dcterms:W3CDTF">2025-11-27T15:59:44Z</dcterms:modified>
</cp:coreProperties>
</file>